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80" r:id="rId2"/>
    <p:sldId id="315" r:id="rId3"/>
    <p:sldId id="292" r:id="rId4"/>
    <p:sldId id="313" r:id="rId5"/>
    <p:sldId id="260" r:id="rId6"/>
    <p:sldId id="311" r:id="rId7"/>
    <p:sldId id="293" r:id="rId8"/>
    <p:sldId id="312" r:id="rId9"/>
    <p:sldId id="262" r:id="rId10"/>
    <p:sldId id="294" r:id="rId11"/>
    <p:sldId id="263" r:id="rId12"/>
    <p:sldId id="268" r:id="rId13"/>
    <p:sldId id="297" r:id="rId14"/>
    <p:sldId id="269" r:id="rId15"/>
    <p:sldId id="298" r:id="rId16"/>
    <p:sldId id="300" r:id="rId17"/>
    <p:sldId id="301" r:id="rId18"/>
    <p:sldId id="302" r:id="rId19"/>
    <p:sldId id="287" r:id="rId20"/>
    <p:sldId id="303" r:id="rId21"/>
    <p:sldId id="305" r:id="rId22"/>
    <p:sldId id="306" r:id="rId23"/>
    <p:sldId id="307" r:id="rId24"/>
    <p:sldId id="314" r:id="rId25"/>
    <p:sldId id="275" r:id="rId26"/>
    <p:sldId id="308" r:id="rId27"/>
    <p:sldId id="310" r:id="rId28"/>
    <p:sldId id="258" r:id="rId29"/>
    <p:sldId id="259" r:id="rId30"/>
    <p:sldId id="278" r:id="rId31"/>
    <p:sldId id="277" r:id="rId32"/>
    <p:sldId id="279"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1469" autoAdjust="0"/>
  </p:normalViewPr>
  <p:slideViewPr>
    <p:cSldViewPr snapToGrid="0">
      <p:cViewPr varScale="1">
        <p:scale>
          <a:sx n="111" d="100"/>
          <a:sy n="111" d="100"/>
        </p:scale>
        <p:origin x="4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9D4EB4-6796-4D06-9737-CFB1930FB32D}" type="doc">
      <dgm:prSet loTypeId="urn:microsoft.com/office/officeart/2008/layout/LinedList" loCatId="list" qsTypeId="urn:microsoft.com/office/officeart/2005/8/quickstyle/simple2" qsCatId="simple" csTypeId="urn:microsoft.com/office/officeart/2005/8/colors/colorful5" csCatId="colorful" phldr="1"/>
      <dgm:spPr/>
      <dgm:t>
        <a:bodyPr/>
        <a:lstStyle/>
        <a:p>
          <a:endParaRPr lang="en-US"/>
        </a:p>
      </dgm:t>
    </dgm:pt>
    <dgm:pt modelId="{2E64B61D-C8A8-456D-9AEB-49D65CF6960D}">
      <dgm:prSet custT="1"/>
      <dgm:spPr/>
      <dgm:t>
        <a:bodyPr/>
        <a:lstStyle/>
        <a:p>
          <a:r>
            <a:rPr lang="en-AU" sz="2400" b="1" dirty="0"/>
            <a:t>So why then should we as Regular Freemasons demand a belief in a Supreme Being? </a:t>
          </a:r>
          <a:endParaRPr lang="en-US" sz="2400" dirty="0"/>
        </a:p>
      </dgm:t>
    </dgm:pt>
    <dgm:pt modelId="{FCB9FB4F-EDDE-4B31-9B16-5426A0E8DE6B}" type="parTrans" cxnId="{13FE10D6-CE59-44E4-8CF1-3F6430341BB4}">
      <dgm:prSet/>
      <dgm:spPr/>
      <dgm:t>
        <a:bodyPr/>
        <a:lstStyle/>
        <a:p>
          <a:endParaRPr lang="en-US"/>
        </a:p>
      </dgm:t>
    </dgm:pt>
    <dgm:pt modelId="{E522AD47-22FD-4210-8D1D-03C6D663650B}" type="sibTrans" cxnId="{13FE10D6-CE59-44E4-8CF1-3F6430341BB4}">
      <dgm:prSet/>
      <dgm:spPr/>
      <dgm:t>
        <a:bodyPr/>
        <a:lstStyle/>
        <a:p>
          <a:endParaRPr lang="en-US"/>
        </a:p>
      </dgm:t>
    </dgm:pt>
    <dgm:pt modelId="{2C058B7F-51AE-42F9-BDD0-66D88457A723}">
      <dgm:prSet custT="1"/>
      <dgm:spPr/>
      <dgm:t>
        <a:bodyPr/>
        <a:lstStyle/>
        <a:p>
          <a:r>
            <a:rPr lang="en-AU" sz="2400" b="1" dirty="0"/>
            <a:t>As can be seen from the previous slide, belief is a relative state of consciousness that is abstract</a:t>
          </a:r>
          <a:r>
            <a:rPr lang="en-AU" sz="2400" dirty="0"/>
            <a:t>.  </a:t>
          </a:r>
          <a:endParaRPr lang="en-US" sz="2400" dirty="0"/>
        </a:p>
      </dgm:t>
    </dgm:pt>
    <dgm:pt modelId="{1E06A7A2-1616-47EC-86EA-628229896429}" type="parTrans" cxnId="{8806F4C4-3F16-4766-89F5-407A9FDF6944}">
      <dgm:prSet/>
      <dgm:spPr/>
      <dgm:t>
        <a:bodyPr/>
        <a:lstStyle/>
        <a:p>
          <a:endParaRPr lang="en-US"/>
        </a:p>
      </dgm:t>
    </dgm:pt>
    <dgm:pt modelId="{DA8596A0-DDBE-495B-BB49-DA75F8B7C04D}" type="sibTrans" cxnId="{8806F4C4-3F16-4766-89F5-407A9FDF6944}">
      <dgm:prSet/>
      <dgm:spPr/>
      <dgm:t>
        <a:bodyPr/>
        <a:lstStyle/>
        <a:p>
          <a:endParaRPr lang="en-US"/>
        </a:p>
      </dgm:t>
    </dgm:pt>
    <dgm:pt modelId="{951E07E6-984E-4682-86E6-1F4E045B3499}">
      <dgm:prSet custT="1"/>
      <dgm:spPr/>
      <dgm:t>
        <a:bodyPr/>
        <a:lstStyle/>
        <a:p>
          <a:r>
            <a:rPr lang="en-AU" sz="2400" b="1" dirty="0"/>
            <a:t>So, what then is a fact? </a:t>
          </a:r>
          <a:endParaRPr lang="en-US" sz="2400" dirty="0"/>
        </a:p>
      </dgm:t>
    </dgm:pt>
    <dgm:pt modelId="{1DEC55DE-9EC0-4791-8BB8-2C876E4ACC09}" type="parTrans" cxnId="{261F6115-90B6-45B1-83A4-D6F81FDF1842}">
      <dgm:prSet/>
      <dgm:spPr/>
      <dgm:t>
        <a:bodyPr/>
        <a:lstStyle/>
        <a:p>
          <a:endParaRPr lang="en-US"/>
        </a:p>
      </dgm:t>
    </dgm:pt>
    <dgm:pt modelId="{FB1B3FB3-616C-4A6B-BB66-D031A072BD2A}" type="sibTrans" cxnId="{261F6115-90B6-45B1-83A4-D6F81FDF1842}">
      <dgm:prSet/>
      <dgm:spPr/>
      <dgm:t>
        <a:bodyPr/>
        <a:lstStyle/>
        <a:p>
          <a:endParaRPr lang="en-US"/>
        </a:p>
      </dgm:t>
    </dgm:pt>
    <dgm:pt modelId="{FCCDE2BB-6AE4-4EF0-AE47-37A3491EA145}">
      <dgm:prSet custT="1"/>
      <dgm:spPr/>
      <dgm:t>
        <a:bodyPr/>
        <a:lstStyle/>
        <a:p>
          <a:r>
            <a:rPr lang="en-AU" sz="2400" b="1" dirty="0"/>
            <a:t>A Fact is the representation of reality as it is.</a:t>
          </a:r>
          <a:endParaRPr lang="en-US" sz="2400" dirty="0"/>
        </a:p>
      </dgm:t>
    </dgm:pt>
    <dgm:pt modelId="{DE577EA1-6D63-4573-831E-C2CCBD4CAC41}" type="parTrans" cxnId="{4D41B73C-0E9B-48A8-9B6C-C16B10C3160B}">
      <dgm:prSet/>
      <dgm:spPr/>
      <dgm:t>
        <a:bodyPr/>
        <a:lstStyle/>
        <a:p>
          <a:endParaRPr lang="en-US"/>
        </a:p>
      </dgm:t>
    </dgm:pt>
    <dgm:pt modelId="{41077043-73EB-4C3A-8FF8-AF435ED45B89}" type="sibTrans" cxnId="{4D41B73C-0E9B-48A8-9B6C-C16B10C3160B}">
      <dgm:prSet/>
      <dgm:spPr/>
      <dgm:t>
        <a:bodyPr/>
        <a:lstStyle/>
        <a:p>
          <a:endParaRPr lang="en-US"/>
        </a:p>
      </dgm:t>
    </dgm:pt>
    <dgm:pt modelId="{2BC71CD4-930F-4B0A-9F06-053992C7A58D}">
      <dgm:prSet custT="1"/>
      <dgm:spPr/>
      <dgm:t>
        <a:bodyPr/>
        <a:lstStyle/>
        <a:p>
          <a:r>
            <a:rPr lang="en-AU" sz="1400" b="1" dirty="0"/>
            <a:t> </a:t>
          </a:r>
          <a:endParaRPr lang="en-US" sz="1400" dirty="0"/>
        </a:p>
      </dgm:t>
    </dgm:pt>
    <dgm:pt modelId="{65E3ED12-2795-46D6-91EA-8CD566ED0F4B}" type="parTrans" cxnId="{BB416BFA-00BE-44C0-BECD-7491494ADE94}">
      <dgm:prSet/>
      <dgm:spPr/>
      <dgm:t>
        <a:bodyPr/>
        <a:lstStyle/>
        <a:p>
          <a:endParaRPr lang="en-US"/>
        </a:p>
      </dgm:t>
    </dgm:pt>
    <dgm:pt modelId="{CF54EF49-0144-42EA-8A52-EFC717D32853}" type="sibTrans" cxnId="{BB416BFA-00BE-44C0-BECD-7491494ADE94}">
      <dgm:prSet/>
      <dgm:spPr/>
      <dgm:t>
        <a:bodyPr/>
        <a:lstStyle/>
        <a:p>
          <a:endParaRPr lang="en-US"/>
        </a:p>
      </dgm:t>
    </dgm:pt>
    <dgm:pt modelId="{5B4B0BBF-51C1-4327-8111-679A96553094}" type="pres">
      <dgm:prSet presAssocID="{909D4EB4-6796-4D06-9737-CFB1930FB32D}" presName="vert0" presStyleCnt="0">
        <dgm:presLayoutVars>
          <dgm:dir/>
          <dgm:animOne val="branch"/>
          <dgm:animLvl val="lvl"/>
        </dgm:presLayoutVars>
      </dgm:prSet>
      <dgm:spPr/>
    </dgm:pt>
    <dgm:pt modelId="{9D827F77-3187-436B-9563-5B8506FADED2}" type="pres">
      <dgm:prSet presAssocID="{2E64B61D-C8A8-456D-9AEB-49D65CF6960D}" presName="thickLine" presStyleLbl="alignNode1" presStyleIdx="0" presStyleCnt="5"/>
      <dgm:spPr/>
    </dgm:pt>
    <dgm:pt modelId="{881BAF45-7866-45EC-9F3D-8C753D35CA49}" type="pres">
      <dgm:prSet presAssocID="{2E64B61D-C8A8-456D-9AEB-49D65CF6960D}" presName="horz1" presStyleCnt="0"/>
      <dgm:spPr/>
    </dgm:pt>
    <dgm:pt modelId="{F74D20F3-8458-4608-BACC-31074E1672CD}" type="pres">
      <dgm:prSet presAssocID="{2E64B61D-C8A8-456D-9AEB-49D65CF6960D}" presName="tx1" presStyleLbl="revTx" presStyleIdx="0" presStyleCnt="5" custScaleY="136910"/>
      <dgm:spPr/>
    </dgm:pt>
    <dgm:pt modelId="{BF0B3ECF-5595-4F15-8F4B-F3E754C13CE7}" type="pres">
      <dgm:prSet presAssocID="{2E64B61D-C8A8-456D-9AEB-49D65CF6960D}" presName="vert1" presStyleCnt="0"/>
      <dgm:spPr/>
    </dgm:pt>
    <dgm:pt modelId="{C3CFBFB6-7B96-4C33-9A0B-B114A1301C08}" type="pres">
      <dgm:prSet presAssocID="{2C058B7F-51AE-42F9-BDD0-66D88457A723}" presName="thickLine" presStyleLbl="alignNode1" presStyleIdx="1" presStyleCnt="5"/>
      <dgm:spPr/>
    </dgm:pt>
    <dgm:pt modelId="{EFD78BD4-A32F-430B-B8F0-DF9D3450DE38}" type="pres">
      <dgm:prSet presAssocID="{2C058B7F-51AE-42F9-BDD0-66D88457A723}" presName="horz1" presStyleCnt="0"/>
      <dgm:spPr/>
    </dgm:pt>
    <dgm:pt modelId="{DCC2C205-640E-4F8B-8CDE-37E15F1FF043}" type="pres">
      <dgm:prSet presAssocID="{2C058B7F-51AE-42F9-BDD0-66D88457A723}" presName="tx1" presStyleLbl="revTx" presStyleIdx="1" presStyleCnt="5" custScaleY="145827"/>
      <dgm:spPr/>
    </dgm:pt>
    <dgm:pt modelId="{BB0B77D7-E946-4F0E-A283-D7DF58EDF793}" type="pres">
      <dgm:prSet presAssocID="{2C058B7F-51AE-42F9-BDD0-66D88457A723}" presName="vert1" presStyleCnt="0"/>
      <dgm:spPr/>
    </dgm:pt>
    <dgm:pt modelId="{67AFB8DA-4D37-4BDE-9A43-9D725536067B}" type="pres">
      <dgm:prSet presAssocID="{951E07E6-984E-4682-86E6-1F4E045B3499}" presName="thickLine" presStyleLbl="alignNode1" presStyleIdx="2" presStyleCnt="5"/>
      <dgm:spPr/>
    </dgm:pt>
    <dgm:pt modelId="{211CFDEF-3966-47E7-8988-875E54B6487D}" type="pres">
      <dgm:prSet presAssocID="{951E07E6-984E-4682-86E6-1F4E045B3499}" presName="horz1" presStyleCnt="0"/>
      <dgm:spPr/>
    </dgm:pt>
    <dgm:pt modelId="{0AC9B394-094A-48F1-B052-6D341A7DD03D}" type="pres">
      <dgm:prSet presAssocID="{951E07E6-984E-4682-86E6-1F4E045B3499}" presName="tx1" presStyleLbl="revTx" presStyleIdx="2" presStyleCnt="5"/>
      <dgm:spPr/>
    </dgm:pt>
    <dgm:pt modelId="{03289CC6-0C23-426E-8078-25FECE3A1F41}" type="pres">
      <dgm:prSet presAssocID="{951E07E6-984E-4682-86E6-1F4E045B3499}" presName="vert1" presStyleCnt="0"/>
      <dgm:spPr/>
    </dgm:pt>
    <dgm:pt modelId="{BCECB1E6-347A-445D-9C01-D17F38E9263A}" type="pres">
      <dgm:prSet presAssocID="{FCCDE2BB-6AE4-4EF0-AE47-37A3491EA145}" presName="thickLine" presStyleLbl="alignNode1" presStyleIdx="3" presStyleCnt="5"/>
      <dgm:spPr/>
    </dgm:pt>
    <dgm:pt modelId="{C3D62926-A9FC-4095-B7BB-6A70925D1023}" type="pres">
      <dgm:prSet presAssocID="{FCCDE2BB-6AE4-4EF0-AE47-37A3491EA145}" presName="horz1" presStyleCnt="0"/>
      <dgm:spPr/>
    </dgm:pt>
    <dgm:pt modelId="{2398208B-5847-448D-8E78-604FDDE0593C}" type="pres">
      <dgm:prSet presAssocID="{FCCDE2BB-6AE4-4EF0-AE47-37A3491EA145}" presName="tx1" presStyleLbl="revTx" presStyleIdx="3" presStyleCnt="5" custScaleY="122901"/>
      <dgm:spPr/>
    </dgm:pt>
    <dgm:pt modelId="{7E383C62-EAC5-4F62-855B-FE013B4533FE}" type="pres">
      <dgm:prSet presAssocID="{FCCDE2BB-6AE4-4EF0-AE47-37A3491EA145}" presName="vert1" presStyleCnt="0"/>
      <dgm:spPr/>
    </dgm:pt>
    <dgm:pt modelId="{7D54894F-0DA9-4884-A4FA-94583C70E371}" type="pres">
      <dgm:prSet presAssocID="{2BC71CD4-930F-4B0A-9F06-053992C7A58D}" presName="thickLine" presStyleLbl="alignNode1" presStyleIdx="4" presStyleCnt="5"/>
      <dgm:spPr/>
    </dgm:pt>
    <dgm:pt modelId="{AEDD19AC-5007-400E-8D4B-BE2C623F1684}" type="pres">
      <dgm:prSet presAssocID="{2BC71CD4-930F-4B0A-9F06-053992C7A58D}" presName="horz1" presStyleCnt="0"/>
      <dgm:spPr/>
    </dgm:pt>
    <dgm:pt modelId="{A1964775-560B-4157-A223-8FE1F4AC3EA2}" type="pres">
      <dgm:prSet presAssocID="{2BC71CD4-930F-4B0A-9F06-053992C7A58D}" presName="tx1" presStyleLbl="revTx" presStyleIdx="4" presStyleCnt="5" custScaleY="25241"/>
      <dgm:spPr/>
    </dgm:pt>
    <dgm:pt modelId="{C2EAED96-951F-43D7-82AC-E9714A91965F}" type="pres">
      <dgm:prSet presAssocID="{2BC71CD4-930F-4B0A-9F06-053992C7A58D}" presName="vert1" presStyleCnt="0"/>
      <dgm:spPr/>
    </dgm:pt>
  </dgm:ptLst>
  <dgm:cxnLst>
    <dgm:cxn modelId="{36A21409-6B38-4C2C-8F13-FB470FC2DCC7}" type="presOf" srcId="{FCCDE2BB-6AE4-4EF0-AE47-37A3491EA145}" destId="{2398208B-5847-448D-8E78-604FDDE0593C}" srcOrd="0" destOrd="0" presId="urn:microsoft.com/office/officeart/2008/layout/LinedList"/>
    <dgm:cxn modelId="{A21F3910-00C4-4196-989D-CA074C80E165}" type="presOf" srcId="{2E64B61D-C8A8-456D-9AEB-49D65CF6960D}" destId="{F74D20F3-8458-4608-BACC-31074E1672CD}" srcOrd="0" destOrd="0" presId="urn:microsoft.com/office/officeart/2008/layout/LinedList"/>
    <dgm:cxn modelId="{261F6115-90B6-45B1-83A4-D6F81FDF1842}" srcId="{909D4EB4-6796-4D06-9737-CFB1930FB32D}" destId="{951E07E6-984E-4682-86E6-1F4E045B3499}" srcOrd="2" destOrd="0" parTransId="{1DEC55DE-9EC0-4791-8BB8-2C876E4ACC09}" sibTransId="{FB1B3FB3-616C-4A6B-BB66-D031A072BD2A}"/>
    <dgm:cxn modelId="{B2702F1F-C7FE-4337-8BC8-64B92EDFCFBD}" type="presOf" srcId="{951E07E6-984E-4682-86E6-1F4E045B3499}" destId="{0AC9B394-094A-48F1-B052-6D341A7DD03D}" srcOrd="0" destOrd="0" presId="urn:microsoft.com/office/officeart/2008/layout/LinedList"/>
    <dgm:cxn modelId="{4D41B73C-0E9B-48A8-9B6C-C16B10C3160B}" srcId="{909D4EB4-6796-4D06-9737-CFB1930FB32D}" destId="{FCCDE2BB-6AE4-4EF0-AE47-37A3491EA145}" srcOrd="3" destOrd="0" parTransId="{DE577EA1-6D63-4573-831E-C2CCBD4CAC41}" sibTransId="{41077043-73EB-4C3A-8FF8-AF435ED45B89}"/>
    <dgm:cxn modelId="{55B4096A-284B-49F8-8865-9101986992F2}" type="presOf" srcId="{909D4EB4-6796-4D06-9737-CFB1930FB32D}" destId="{5B4B0BBF-51C1-4327-8111-679A96553094}" srcOrd="0" destOrd="0" presId="urn:microsoft.com/office/officeart/2008/layout/LinedList"/>
    <dgm:cxn modelId="{E83C6278-11E9-464A-8734-09282AAB5BF6}" type="presOf" srcId="{2C058B7F-51AE-42F9-BDD0-66D88457A723}" destId="{DCC2C205-640E-4F8B-8CDE-37E15F1FF043}" srcOrd="0" destOrd="0" presId="urn:microsoft.com/office/officeart/2008/layout/LinedList"/>
    <dgm:cxn modelId="{E04509A5-3D64-43CC-AE89-9CE5662E337E}" type="presOf" srcId="{2BC71CD4-930F-4B0A-9F06-053992C7A58D}" destId="{A1964775-560B-4157-A223-8FE1F4AC3EA2}" srcOrd="0" destOrd="0" presId="urn:microsoft.com/office/officeart/2008/layout/LinedList"/>
    <dgm:cxn modelId="{8806F4C4-3F16-4766-89F5-407A9FDF6944}" srcId="{909D4EB4-6796-4D06-9737-CFB1930FB32D}" destId="{2C058B7F-51AE-42F9-BDD0-66D88457A723}" srcOrd="1" destOrd="0" parTransId="{1E06A7A2-1616-47EC-86EA-628229896429}" sibTransId="{DA8596A0-DDBE-495B-BB49-DA75F8B7C04D}"/>
    <dgm:cxn modelId="{13FE10D6-CE59-44E4-8CF1-3F6430341BB4}" srcId="{909D4EB4-6796-4D06-9737-CFB1930FB32D}" destId="{2E64B61D-C8A8-456D-9AEB-49D65CF6960D}" srcOrd="0" destOrd="0" parTransId="{FCB9FB4F-EDDE-4B31-9B16-5426A0E8DE6B}" sibTransId="{E522AD47-22FD-4210-8D1D-03C6D663650B}"/>
    <dgm:cxn modelId="{BB416BFA-00BE-44C0-BECD-7491494ADE94}" srcId="{909D4EB4-6796-4D06-9737-CFB1930FB32D}" destId="{2BC71CD4-930F-4B0A-9F06-053992C7A58D}" srcOrd="4" destOrd="0" parTransId="{65E3ED12-2795-46D6-91EA-8CD566ED0F4B}" sibTransId="{CF54EF49-0144-42EA-8A52-EFC717D32853}"/>
    <dgm:cxn modelId="{50F12B01-EDEB-42A7-BC2B-64E4D7300042}" type="presParOf" srcId="{5B4B0BBF-51C1-4327-8111-679A96553094}" destId="{9D827F77-3187-436B-9563-5B8506FADED2}" srcOrd="0" destOrd="0" presId="urn:microsoft.com/office/officeart/2008/layout/LinedList"/>
    <dgm:cxn modelId="{42B111C6-EEA4-4D31-BD7D-D04C0D652759}" type="presParOf" srcId="{5B4B0BBF-51C1-4327-8111-679A96553094}" destId="{881BAF45-7866-45EC-9F3D-8C753D35CA49}" srcOrd="1" destOrd="0" presId="urn:microsoft.com/office/officeart/2008/layout/LinedList"/>
    <dgm:cxn modelId="{8C48B64F-579A-41A1-9B7D-DAB156462098}" type="presParOf" srcId="{881BAF45-7866-45EC-9F3D-8C753D35CA49}" destId="{F74D20F3-8458-4608-BACC-31074E1672CD}" srcOrd="0" destOrd="0" presId="urn:microsoft.com/office/officeart/2008/layout/LinedList"/>
    <dgm:cxn modelId="{E5262C69-FF5A-48E7-9A77-A2349664B5DB}" type="presParOf" srcId="{881BAF45-7866-45EC-9F3D-8C753D35CA49}" destId="{BF0B3ECF-5595-4F15-8F4B-F3E754C13CE7}" srcOrd="1" destOrd="0" presId="urn:microsoft.com/office/officeart/2008/layout/LinedList"/>
    <dgm:cxn modelId="{349A7215-119A-481A-ADAE-F32527471DD9}" type="presParOf" srcId="{5B4B0BBF-51C1-4327-8111-679A96553094}" destId="{C3CFBFB6-7B96-4C33-9A0B-B114A1301C08}" srcOrd="2" destOrd="0" presId="urn:microsoft.com/office/officeart/2008/layout/LinedList"/>
    <dgm:cxn modelId="{34537D4C-9ECE-4B24-BF74-6BB70623407C}" type="presParOf" srcId="{5B4B0BBF-51C1-4327-8111-679A96553094}" destId="{EFD78BD4-A32F-430B-B8F0-DF9D3450DE38}" srcOrd="3" destOrd="0" presId="urn:microsoft.com/office/officeart/2008/layout/LinedList"/>
    <dgm:cxn modelId="{3C13E038-5EE8-4BC0-ADDB-3D2791EE269F}" type="presParOf" srcId="{EFD78BD4-A32F-430B-B8F0-DF9D3450DE38}" destId="{DCC2C205-640E-4F8B-8CDE-37E15F1FF043}" srcOrd="0" destOrd="0" presId="urn:microsoft.com/office/officeart/2008/layout/LinedList"/>
    <dgm:cxn modelId="{6260A528-8957-4CCB-8450-B649DB5A51BD}" type="presParOf" srcId="{EFD78BD4-A32F-430B-B8F0-DF9D3450DE38}" destId="{BB0B77D7-E946-4F0E-A283-D7DF58EDF793}" srcOrd="1" destOrd="0" presId="urn:microsoft.com/office/officeart/2008/layout/LinedList"/>
    <dgm:cxn modelId="{FD33FD1E-B6D4-4628-BD5B-74A21FC0B67A}" type="presParOf" srcId="{5B4B0BBF-51C1-4327-8111-679A96553094}" destId="{67AFB8DA-4D37-4BDE-9A43-9D725536067B}" srcOrd="4" destOrd="0" presId="urn:microsoft.com/office/officeart/2008/layout/LinedList"/>
    <dgm:cxn modelId="{E6767D91-5119-49C9-B20B-12CF632FDD22}" type="presParOf" srcId="{5B4B0BBF-51C1-4327-8111-679A96553094}" destId="{211CFDEF-3966-47E7-8988-875E54B6487D}" srcOrd="5" destOrd="0" presId="urn:microsoft.com/office/officeart/2008/layout/LinedList"/>
    <dgm:cxn modelId="{D9E459F3-14FC-49D7-B2C2-004BDDBE6070}" type="presParOf" srcId="{211CFDEF-3966-47E7-8988-875E54B6487D}" destId="{0AC9B394-094A-48F1-B052-6D341A7DD03D}" srcOrd="0" destOrd="0" presId="urn:microsoft.com/office/officeart/2008/layout/LinedList"/>
    <dgm:cxn modelId="{0071684F-CBED-49A8-94C6-2C13CAC59AA1}" type="presParOf" srcId="{211CFDEF-3966-47E7-8988-875E54B6487D}" destId="{03289CC6-0C23-426E-8078-25FECE3A1F41}" srcOrd="1" destOrd="0" presId="urn:microsoft.com/office/officeart/2008/layout/LinedList"/>
    <dgm:cxn modelId="{AB28A9D6-4114-4C98-95A6-3555F27F90C1}" type="presParOf" srcId="{5B4B0BBF-51C1-4327-8111-679A96553094}" destId="{BCECB1E6-347A-445D-9C01-D17F38E9263A}" srcOrd="6" destOrd="0" presId="urn:microsoft.com/office/officeart/2008/layout/LinedList"/>
    <dgm:cxn modelId="{9CA68B2F-CC51-4B3A-A04C-61959B073464}" type="presParOf" srcId="{5B4B0BBF-51C1-4327-8111-679A96553094}" destId="{C3D62926-A9FC-4095-B7BB-6A70925D1023}" srcOrd="7" destOrd="0" presId="urn:microsoft.com/office/officeart/2008/layout/LinedList"/>
    <dgm:cxn modelId="{807771E6-0072-4BBB-A851-1B0A554A0875}" type="presParOf" srcId="{C3D62926-A9FC-4095-B7BB-6A70925D1023}" destId="{2398208B-5847-448D-8E78-604FDDE0593C}" srcOrd="0" destOrd="0" presId="urn:microsoft.com/office/officeart/2008/layout/LinedList"/>
    <dgm:cxn modelId="{46973631-DFC6-417F-AD37-374872353C56}" type="presParOf" srcId="{C3D62926-A9FC-4095-B7BB-6A70925D1023}" destId="{7E383C62-EAC5-4F62-855B-FE013B4533FE}" srcOrd="1" destOrd="0" presId="urn:microsoft.com/office/officeart/2008/layout/LinedList"/>
    <dgm:cxn modelId="{C66D13E2-3F24-4B11-870C-AE2315D0AC26}" type="presParOf" srcId="{5B4B0BBF-51C1-4327-8111-679A96553094}" destId="{7D54894F-0DA9-4884-A4FA-94583C70E371}" srcOrd="8" destOrd="0" presId="urn:microsoft.com/office/officeart/2008/layout/LinedList"/>
    <dgm:cxn modelId="{A66CE6FB-CE1D-417F-8271-B0385FA3563B}" type="presParOf" srcId="{5B4B0BBF-51C1-4327-8111-679A96553094}" destId="{AEDD19AC-5007-400E-8D4B-BE2C623F1684}" srcOrd="9" destOrd="0" presId="urn:microsoft.com/office/officeart/2008/layout/LinedList"/>
    <dgm:cxn modelId="{7D43C743-91EB-4374-92CE-0F3D3739564D}" type="presParOf" srcId="{AEDD19AC-5007-400E-8D4B-BE2C623F1684}" destId="{A1964775-560B-4157-A223-8FE1F4AC3EA2}" srcOrd="0" destOrd="0" presId="urn:microsoft.com/office/officeart/2008/layout/LinedList"/>
    <dgm:cxn modelId="{4A0D0EB8-B7EA-4CFC-93FD-C062EAD3659D}" type="presParOf" srcId="{AEDD19AC-5007-400E-8D4B-BE2C623F1684}" destId="{C2EAED96-951F-43D7-82AC-E9714A91965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3A6BF4-AF47-4050-8970-722BC0500D2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99CD8E8-7208-4528-9E85-2E3F407B6064}">
      <dgm:prSet/>
      <dgm:spPr/>
      <dgm:t>
        <a:bodyPr/>
        <a:lstStyle/>
        <a:p>
          <a:r>
            <a:rPr lang="en-AU" i="1" dirty="0"/>
            <a:t>To those searching for truth- not the truth of dogma and darkness but the truth brought by reason, search, examination, and inquiry, discipline is required. </a:t>
          </a:r>
          <a:endParaRPr lang="en-US" dirty="0"/>
        </a:p>
      </dgm:t>
    </dgm:pt>
    <dgm:pt modelId="{C0568931-179D-4ED8-B2FF-6DD30E1533DD}" type="parTrans" cxnId="{7EA4EE9C-6B27-459F-BABE-3E194FB29133}">
      <dgm:prSet/>
      <dgm:spPr/>
      <dgm:t>
        <a:bodyPr/>
        <a:lstStyle/>
        <a:p>
          <a:endParaRPr lang="en-US"/>
        </a:p>
      </dgm:t>
    </dgm:pt>
    <dgm:pt modelId="{7D31F510-8CAA-4D12-9182-5F538A0DACF7}" type="sibTrans" cxnId="{7EA4EE9C-6B27-459F-BABE-3E194FB29133}">
      <dgm:prSet/>
      <dgm:spPr/>
      <dgm:t>
        <a:bodyPr/>
        <a:lstStyle/>
        <a:p>
          <a:endParaRPr lang="en-US"/>
        </a:p>
      </dgm:t>
    </dgm:pt>
    <dgm:pt modelId="{E94C38FD-4979-4047-8526-FDDA06FA36F2}">
      <dgm:prSet/>
      <dgm:spPr/>
      <dgm:t>
        <a:bodyPr/>
        <a:lstStyle/>
        <a:p>
          <a:r>
            <a:rPr lang="en-AU" i="1" dirty="0"/>
            <a:t>For faith, as well-intentioned as it may be, must be built on facts, not fiction -faith in fiction is a damnable false hope. </a:t>
          </a:r>
          <a:r>
            <a:rPr lang="en-AU" dirty="0"/>
            <a:t>-</a:t>
          </a:r>
          <a:endParaRPr lang="en-US" dirty="0"/>
        </a:p>
      </dgm:t>
    </dgm:pt>
    <dgm:pt modelId="{28B2880D-B4A1-44CD-90C9-65353898DEAB}" type="parTrans" cxnId="{1908065C-4B56-4493-9A37-45BBC1A5165A}">
      <dgm:prSet/>
      <dgm:spPr/>
      <dgm:t>
        <a:bodyPr/>
        <a:lstStyle/>
        <a:p>
          <a:endParaRPr lang="en-US"/>
        </a:p>
      </dgm:t>
    </dgm:pt>
    <dgm:pt modelId="{CDADDA1B-8620-4E5C-8951-98D01839694C}" type="sibTrans" cxnId="{1908065C-4B56-4493-9A37-45BBC1A5165A}">
      <dgm:prSet/>
      <dgm:spPr/>
      <dgm:t>
        <a:bodyPr/>
        <a:lstStyle/>
        <a:p>
          <a:endParaRPr lang="en-US"/>
        </a:p>
      </dgm:t>
    </dgm:pt>
    <dgm:pt modelId="{409B2BD9-C43B-49EF-AFC6-B8DDA188266D}" type="pres">
      <dgm:prSet presAssocID="{883A6BF4-AF47-4050-8970-722BC0500D2A}" presName="linear" presStyleCnt="0">
        <dgm:presLayoutVars>
          <dgm:animLvl val="lvl"/>
          <dgm:resizeHandles val="exact"/>
        </dgm:presLayoutVars>
      </dgm:prSet>
      <dgm:spPr/>
    </dgm:pt>
    <dgm:pt modelId="{9CD4A098-46E8-4D72-A626-2AD830A42B79}" type="pres">
      <dgm:prSet presAssocID="{E99CD8E8-7208-4528-9E85-2E3F407B6064}" presName="parentText" presStyleLbl="node1" presStyleIdx="0" presStyleCnt="2" custLinFactY="-17584" custLinFactNeighborX="9153" custLinFactNeighborY="-100000">
        <dgm:presLayoutVars>
          <dgm:chMax val="0"/>
          <dgm:bulletEnabled val="1"/>
        </dgm:presLayoutVars>
      </dgm:prSet>
      <dgm:spPr/>
    </dgm:pt>
    <dgm:pt modelId="{BDEF2139-6E95-4A9D-BD27-550D590B708E}" type="pres">
      <dgm:prSet presAssocID="{7D31F510-8CAA-4D12-9182-5F538A0DACF7}" presName="spacer" presStyleCnt="0"/>
      <dgm:spPr/>
    </dgm:pt>
    <dgm:pt modelId="{524668A7-9913-469F-B9AC-7C0155479570}" type="pres">
      <dgm:prSet presAssocID="{E94C38FD-4979-4047-8526-FDDA06FA36F2}" presName="parentText" presStyleLbl="node1" presStyleIdx="1" presStyleCnt="2">
        <dgm:presLayoutVars>
          <dgm:chMax val="0"/>
          <dgm:bulletEnabled val="1"/>
        </dgm:presLayoutVars>
      </dgm:prSet>
      <dgm:spPr/>
    </dgm:pt>
  </dgm:ptLst>
  <dgm:cxnLst>
    <dgm:cxn modelId="{9A5D0401-C11E-4489-A3A8-D2D3C70C7486}" type="presOf" srcId="{E99CD8E8-7208-4528-9E85-2E3F407B6064}" destId="{9CD4A098-46E8-4D72-A626-2AD830A42B79}" srcOrd="0" destOrd="0" presId="urn:microsoft.com/office/officeart/2005/8/layout/vList2"/>
    <dgm:cxn modelId="{1908065C-4B56-4493-9A37-45BBC1A5165A}" srcId="{883A6BF4-AF47-4050-8970-722BC0500D2A}" destId="{E94C38FD-4979-4047-8526-FDDA06FA36F2}" srcOrd="1" destOrd="0" parTransId="{28B2880D-B4A1-44CD-90C9-65353898DEAB}" sibTransId="{CDADDA1B-8620-4E5C-8951-98D01839694C}"/>
    <dgm:cxn modelId="{82B78F76-8267-4438-BCDD-E8FAC923652C}" type="presOf" srcId="{E94C38FD-4979-4047-8526-FDDA06FA36F2}" destId="{524668A7-9913-469F-B9AC-7C0155479570}" srcOrd="0" destOrd="0" presId="urn:microsoft.com/office/officeart/2005/8/layout/vList2"/>
    <dgm:cxn modelId="{5903847D-2F77-4438-BC7D-EEB74A0D3D2F}" type="presOf" srcId="{883A6BF4-AF47-4050-8970-722BC0500D2A}" destId="{409B2BD9-C43B-49EF-AFC6-B8DDA188266D}" srcOrd="0" destOrd="0" presId="urn:microsoft.com/office/officeart/2005/8/layout/vList2"/>
    <dgm:cxn modelId="{7EA4EE9C-6B27-459F-BABE-3E194FB29133}" srcId="{883A6BF4-AF47-4050-8970-722BC0500D2A}" destId="{E99CD8E8-7208-4528-9E85-2E3F407B6064}" srcOrd="0" destOrd="0" parTransId="{C0568931-179D-4ED8-B2FF-6DD30E1533DD}" sibTransId="{7D31F510-8CAA-4D12-9182-5F538A0DACF7}"/>
    <dgm:cxn modelId="{91EC099A-BAB9-4D6F-934F-566F93A28E2B}" type="presParOf" srcId="{409B2BD9-C43B-49EF-AFC6-B8DDA188266D}" destId="{9CD4A098-46E8-4D72-A626-2AD830A42B79}" srcOrd="0" destOrd="0" presId="urn:microsoft.com/office/officeart/2005/8/layout/vList2"/>
    <dgm:cxn modelId="{499A30F8-65E9-4FB6-92C1-6C9164ACB521}" type="presParOf" srcId="{409B2BD9-C43B-49EF-AFC6-B8DDA188266D}" destId="{BDEF2139-6E95-4A9D-BD27-550D590B708E}" srcOrd="1" destOrd="0" presId="urn:microsoft.com/office/officeart/2005/8/layout/vList2"/>
    <dgm:cxn modelId="{634F257B-09E2-4432-998B-8946E62D8360}" type="presParOf" srcId="{409B2BD9-C43B-49EF-AFC6-B8DDA188266D}" destId="{524668A7-9913-469F-B9AC-7C015547957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827F77-3187-436B-9563-5B8506FADED2}">
      <dsp:nvSpPr>
        <dsp:cNvPr id="0" name=""/>
        <dsp:cNvSpPr/>
      </dsp:nvSpPr>
      <dsp:spPr>
        <a:xfrm>
          <a:off x="0" y="1624"/>
          <a:ext cx="5217539" cy="0"/>
        </a:xfrm>
        <a:prstGeom prst="lin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74D20F3-8458-4608-BACC-31074E1672CD}">
      <dsp:nvSpPr>
        <dsp:cNvPr id="0" name=""/>
        <dsp:cNvSpPr/>
      </dsp:nvSpPr>
      <dsp:spPr>
        <a:xfrm>
          <a:off x="0" y="1624"/>
          <a:ext cx="5212443" cy="1173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AU" sz="2400" b="1" kern="1200" dirty="0"/>
            <a:t>So why then should we as Regular Freemasons demand a belief in a Supreme Being? </a:t>
          </a:r>
          <a:endParaRPr lang="en-US" sz="2400" kern="1200" dirty="0"/>
        </a:p>
      </dsp:txBody>
      <dsp:txXfrm>
        <a:off x="0" y="1624"/>
        <a:ext cx="5212443" cy="1173196"/>
      </dsp:txXfrm>
    </dsp:sp>
    <dsp:sp modelId="{C3CFBFB6-7B96-4C33-9A0B-B114A1301C08}">
      <dsp:nvSpPr>
        <dsp:cNvPr id="0" name=""/>
        <dsp:cNvSpPr/>
      </dsp:nvSpPr>
      <dsp:spPr>
        <a:xfrm>
          <a:off x="0" y="1174821"/>
          <a:ext cx="5217539" cy="0"/>
        </a:xfrm>
        <a:prstGeom prst="line">
          <a:avLst/>
        </a:prstGeom>
        <a:solidFill>
          <a:schemeClr val="accent5">
            <a:hueOff val="623814"/>
            <a:satOff val="-12622"/>
            <a:lumOff val="392"/>
            <a:alphaOff val="0"/>
          </a:schemeClr>
        </a:solidFill>
        <a:ln w="19050" cap="rnd" cmpd="sng" algn="ctr">
          <a:solidFill>
            <a:schemeClr val="accent5">
              <a:hueOff val="623814"/>
              <a:satOff val="-12622"/>
              <a:lumOff val="39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CC2C205-640E-4F8B-8CDE-37E15F1FF043}">
      <dsp:nvSpPr>
        <dsp:cNvPr id="0" name=""/>
        <dsp:cNvSpPr/>
      </dsp:nvSpPr>
      <dsp:spPr>
        <a:xfrm>
          <a:off x="0" y="1174821"/>
          <a:ext cx="5212443" cy="1249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AU" sz="2400" b="1" kern="1200" dirty="0"/>
            <a:t>As can be seen from the previous slide, belief is a relative state of consciousness that is abstract</a:t>
          </a:r>
          <a:r>
            <a:rPr lang="en-AU" sz="2400" kern="1200" dirty="0"/>
            <a:t>.  </a:t>
          </a:r>
          <a:endParaRPr lang="en-US" sz="2400" kern="1200" dirty="0"/>
        </a:p>
      </dsp:txBody>
      <dsp:txXfrm>
        <a:off x="0" y="1174821"/>
        <a:ext cx="5212443" cy="1249607"/>
      </dsp:txXfrm>
    </dsp:sp>
    <dsp:sp modelId="{67AFB8DA-4D37-4BDE-9A43-9D725536067B}">
      <dsp:nvSpPr>
        <dsp:cNvPr id="0" name=""/>
        <dsp:cNvSpPr/>
      </dsp:nvSpPr>
      <dsp:spPr>
        <a:xfrm>
          <a:off x="0" y="2424428"/>
          <a:ext cx="5217539" cy="0"/>
        </a:xfrm>
        <a:prstGeom prst="line">
          <a:avLst/>
        </a:prstGeom>
        <a:solidFill>
          <a:schemeClr val="accent5">
            <a:hueOff val="1247628"/>
            <a:satOff val="-25244"/>
            <a:lumOff val="784"/>
            <a:alphaOff val="0"/>
          </a:schemeClr>
        </a:solidFill>
        <a:ln w="19050" cap="rnd" cmpd="sng" algn="ctr">
          <a:solidFill>
            <a:schemeClr val="accent5">
              <a:hueOff val="1247628"/>
              <a:satOff val="-25244"/>
              <a:lumOff val="78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0AC9B394-094A-48F1-B052-6D341A7DD03D}">
      <dsp:nvSpPr>
        <dsp:cNvPr id="0" name=""/>
        <dsp:cNvSpPr/>
      </dsp:nvSpPr>
      <dsp:spPr>
        <a:xfrm>
          <a:off x="0" y="2424428"/>
          <a:ext cx="5217539" cy="85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AU" sz="2400" b="1" kern="1200" dirty="0"/>
            <a:t>So, what then is a fact? </a:t>
          </a:r>
          <a:endParaRPr lang="en-US" sz="2400" kern="1200" dirty="0"/>
        </a:p>
      </dsp:txBody>
      <dsp:txXfrm>
        <a:off x="0" y="2424428"/>
        <a:ext cx="5217539" cy="856910"/>
      </dsp:txXfrm>
    </dsp:sp>
    <dsp:sp modelId="{BCECB1E6-347A-445D-9C01-D17F38E9263A}">
      <dsp:nvSpPr>
        <dsp:cNvPr id="0" name=""/>
        <dsp:cNvSpPr/>
      </dsp:nvSpPr>
      <dsp:spPr>
        <a:xfrm>
          <a:off x="0" y="3281339"/>
          <a:ext cx="5217539" cy="0"/>
        </a:xfrm>
        <a:prstGeom prst="line">
          <a:avLst/>
        </a:prstGeom>
        <a:solidFill>
          <a:schemeClr val="accent5">
            <a:hueOff val="1871442"/>
            <a:satOff val="-37867"/>
            <a:lumOff val="1177"/>
            <a:alphaOff val="0"/>
          </a:schemeClr>
        </a:solidFill>
        <a:ln w="19050" cap="rnd" cmpd="sng" algn="ctr">
          <a:solidFill>
            <a:schemeClr val="accent5">
              <a:hueOff val="1871442"/>
              <a:satOff val="-37867"/>
              <a:lumOff val="1177"/>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398208B-5847-448D-8E78-604FDDE0593C}">
      <dsp:nvSpPr>
        <dsp:cNvPr id="0" name=""/>
        <dsp:cNvSpPr/>
      </dsp:nvSpPr>
      <dsp:spPr>
        <a:xfrm>
          <a:off x="0" y="3281339"/>
          <a:ext cx="5212443" cy="1053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AU" sz="2400" b="1" kern="1200" dirty="0"/>
            <a:t>A Fact is the representation of reality as it is.</a:t>
          </a:r>
          <a:endParaRPr lang="en-US" sz="2400" kern="1200" dirty="0"/>
        </a:p>
      </dsp:txBody>
      <dsp:txXfrm>
        <a:off x="0" y="3281339"/>
        <a:ext cx="5212443" cy="1053152"/>
      </dsp:txXfrm>
    </dsp:sp>
    <dsp:sp modelId="{7D54894F-0DA9-4884-A4FA-94583C70E371}">
      <dsp:nvSpPr>
        <dsp:cNvPr id="0" name=""/>
        <dsp:cNvSpPr/>
      </dsp:nvSpPr>
      <dsp:spPr>
        <a:xfrm>
          <a:off x="0" y="4334491"/>
          <a:ext cx="5217539" cy="0"/>
        </a:xfrm>
        <a:prstGeom prst="line">
          <a:avLst/>
        </a:prstGeom>
        <a:solidFill>
          <a:schemeClr val="accent5">
            <a:hueOff val="2495256"/>
            <a:satOff val="-50489"/>
            <a:lumOff val="1569"/>
            <a:alphaOff val="0"/>
          </a:schemeClr>
        </a:solidFill>
        <a:ln w="19050" cap="rnd" cmpd="sng" algn="ctr">
          <a:solidFill>
            <a:schemeClr val="accent5">
              <a:hueOff val="2495256"/>
              <a:satOff val="-50489"/>
              <a:lumOff val="1569"/>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1964775-560B-4157-A223-8FE1F4AC3EA2}">
      <dsp:nvSpPr>
        <dsp:cNvPr id="0" name=""/>
        <dsp:cNvSpPr/>
      </dsp:nvSpPr>
      <dsp:spPr>
        <a:xfrm>
          <a:off x="0" y="4334491"/>
          <a:ext cx="5217539" cy="216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AU" sz="1400" b="1" kern="1200" dirty="0"/>
            <a:t> </a:t>
          </a:r>
          <a:endParaRPr lang="en-US" sz="1400" kern="1200" dirty="0"/>
        </a:p>
      </dsp:txBody>
      <dsp:txXfrm>
        <a:off x="0" y="4334491"/>
        <a:ext cx="5217539" cy="21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4A098-46E8-4D72-A626-2AD830A42B79}">
      <dsp:nvSpPr>
        <dsp:cNvPr id="0" name=""/>
        <dsp:cNvSpPr/>
      </dsp:nvSpPr>
      <dsp:spPr>
        <a:xfrm>
          <a:off x="0" y="0"/>
          <a:ext cx="6891187" cy="25272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AU" sz="3000" i="1" kern="1200" dirty="0"/>
            <a:t>To those searching for truth- not the truth of dogma and darkness but the truth brought by reason, search, examination, and inquiry, discipline is required. </a:t>
          </a:r>
          <a:endParaRPr lang="en-US" sz="3000" kern="1200" dirty="0"/>
        </a:p>
      </dsp:txBody>
      <dsp:txXfrm>
        <a:off x="123368" y="123368"/>
        <a:ext cx="6644451" cy="2280464"/>
      </dsp:txXfrm>
    </dsp:sp>
    <dsp:sp modelId="{524668A7-9913-469F-B9AC-7C0155479570}">
      <dsp:nvSpPr>
        <dsp:cNvPr id="0" name=""/>
        <dsp:cNvSpPr/>
      </dsp:nvSpPr>
      <dsp:spPr>
        <a:xfrm>
          <a:off x="0" y="2690384"/>
          <a:ext cx="6891187" cy="2527200"/>
        </a:xfrm>
        <a:prstGeom prst="roundRect">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AU" sz="3000" i="1" kern="1200" dirty="0"/>
            <a:t>For faith, as well-intentioned as it may be, must be built on facts, not fiction -faith in fiction is a damnable false hope. </a:t>
          </a:r>
          <a:r>
            <a:rPr lang="en-AU" sz="3000" kern="1200" dirty="0"/>
            <a:t>-</a:t>
          </a:r>
          <a:endParaRPr lang="en-US" sz="3000" kern="1200" dirty="0"/>
        </a:p>
      </dsp:txBody>
      <dsp:txXfrm>
        <a:off x="123368" y="2813752"/>
        <a:ext cx="6644451" cy="22804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7D48DD-D63F-4182-982F-F9A1F96F2696}" type="datetimeFigureOut">
              <a:rPr lang="en-AU" smtClean="0"/>
              <a:t>25/01/2023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625229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7D48DD-D63F-4182-982F-F9A1F96F2696}" type="datetimeFigureOut">
              <a:rPr lang="en-AU" smtClean="0"/>
              <a:t>25/01/2023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251667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7D48DD-D63F-4182-982F-F9A1F96F2696}" type="datetimeFigureOut">
              <a:rPr lang="en-AU" smtClean="0"/>
              <a:t>25/01/2023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1733819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7D48DD-D63F-4182-982F-F9A1F96F2696}" type="datetimeFigureOut">
              <a:rPr lang="en-AU" smtClean="0"/>
              <a:t>25/01/2023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3129531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7D48DD-D63F-4182-982F-F9A1F96F2696}" type="datetimeFigureOut">
              <a:rPr lang="en-AU" smtClean="0"/>
              <a:t>25/01/2023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873273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7D48DD-D63F-4182-982F-F9A1F96F2696}" type="datetimeFigureOut">
              <a:rPr lang="en-AU" smtClean="0"/>
              <a:t>25/01/2023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3464271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7D48DD-D63F-4182-982F-F9A1F96F2696}" type="datetimeFigureOut">
              <a:rPr lang="en-AU" smtClean="0"/>
              <a:t>25/01/2023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121347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7D48DD-D63F-4182-982F-F9A1F96F2696}" type="datetimeFigureOut">
              <a:rPr lang="en-AU" smtClean="0"/>
              <a:t>25/01/2023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264378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7D48DD-D63F-4182-982F-F9A1F96F2696}" type="datetimeFigureOut">
              <a:rPr lang="en-AU" smtClean="0"/>
              <a:t>25/01/2023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3695195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7D48DD-D63F-4182-982F-F9A1F96F2696}" type="datetimeFigureOut">
              <a:rPr lang="en-AU" smtClean="0"/>
              <a:t>25/01/2023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1820294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7D48DD-D63F-4182-982F-F9A1F96F2696}" type="datetimeFigureOut">
              <a:rPr lang="en-AU" smtClean="0"/>
              <a:t>25/01/2023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23444F-B7A5-41D3-B9C2-A9EB9E1E41B6}" type="slidenum">
              <a:rPr lang="en-AU" smtClean="0"/>
              <a:t>‹#›</a:t>
            </a:fld>
            <a:endParaRPr lang="en-A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87912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7D48DD-D63F-4182-982F-F9A1F96F2696}" type="datetimeFigureOut">
              <a:rPr lang="en-AU" smtClean="0"/>
              <a:t>25/01/2023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478766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7D48DD-D63F-4182-982F-F9A1F96F2696}" type="datetimeFigureOut">
              <a:rPr lang="en-AU" smtClean="0"/>
              <a:t>25/01/2023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23444F-B7A5-41D3-B9C2-A9EB9E1E41B6}" type="slidenum">
              <a:rPr lang="en-AU" smtClean="0"/>
              <a:t>‹#›</a:t>
            </a:fld>
            <a:endParaRPr lang="en-A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69605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7D48DD-D63F-4182-982F-F9A1F96F2696}" type="datetimeFigureOut">
              <a:rPr lang="en-AU" smtClean="0"/>
              <a:t>25/01/2023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3465741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7D48DD-D63F-4182-982F-F9A1F96F2696}" type="datetimeFigureOut">
              <a:rPr lang="en-AU" smtClean="0"/>
              <a:t>25/01/2023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3892578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7D48DD-D63F-4182-982F-F9A1F96F2696}" type="datetimeFigureOut">
              <a:rPr lang="en-AU" smtClean="0"/>
              <a:t>25/01/2023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23444F-B7A5-41D3-B9C2-A9EB9E1E41B6}" type="slidenum">
              <a:rPr lang="en-AU" smtClean="0"/>
              <a:t>‹#›</a:t>
            </a:fld>
            <a:endParaRPr lang="en-AU"/>
          </a:p>
        </p:txBody>
      </p:sp>
    </p:spTree>
    <p:extLst>
      <p:ext uri="{BB962C8B-B14F-4D97-AF65-F5344CB8AC3E}">
        <p14:creationId xmlns:p14="http://schemas.microsoft.com/office/powerpoint/2010/main" val="3570641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7D48DD-D63F-4182-982F-F9A1F96F2696}" type="datetimeFigureOut">
              <a:rPr lang="en-AU" smtClean="0"/>
              <a:t>25/01/2023</a:t>
            </a:fld>
            <a:endParaRPr lang="en-A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923444F-B7A5-41D3-B9C2-A9EB9E1E41B6}" type="slidenum">
              <a:rPr lang="en-AU" smtClean="0"/>
              <a:t>‹#›</a:t>
            </a:fld>
            <a:endParaRPr lang="en-AU"/>
          </a:p>
        </p:txBody>
      </p:sp>
    </p:spTree>
    <p:extLst>
      <p:ext uri="{BB962C8B-B14F-4D97-AF65-F5344CB8AC3E}">
        <p14:creationId xmlns:p14="http://schemas.microsoft.com/office/powerpoint/2010/main" val="342911918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quora.com/profile/Peter-Renzland"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1CBF89A6-20ED-4D86-B66A-4E292A9978AC}"/>
              </a:ext>
            </a:extLst>
          </p:cNvPr>
          <p:cNvSpPr txBox="1"/>
          <p:nvPr/>
        </p:nvSpPr>
        <p:spPr>
          <a:xfrm>
            <a:off x="202131" y="1104523"/>
            <a:ext cx="8524608" cy="3404103"/>
          </a:xfrm>
          <a:prstGeom prst="rect">
            <a:avLst/>
          </a:prstGeom>
        </p:spPr>
        <p:txBody>
          <a:bodyPr vert="horz" lIns="91440" tIns="45720" rIns="91440" bIns="45720" rtlCol="0" anchor="ctr">
            <a:normAutofit/>
          </a:bodyPr>
          <a:lstStyle/>
          <a:p>
            <a:pPr>
              <a:lnSpc>
                <a:spcPct val="90000"/>
              </a:lnSpc>
              <a:spcAft>
                <a:spcPts val="600"/>
              </a:spcAft>
            </a:pPr>
            <a:r>
              <a:rPr lang="en-US" sz="2800" dirty="0">
                <a:solidFill>
                  <a:schemeClr val="tx1">
                    <a:lumMod val="85000"/>
                    <a:lumOff val="15000"/>
                  </a:schemeClr>
                </a:solidFill>
              </a:rPr>
              <a:t>                Harvey Lovewell</a:t>
            </a:r>
          </a:p>
          <a:p>
            <a:pPr>
              <a:lnSpc>
                <a:spcPct val="90000"/>
              </a:lnSpc>
              <a:spcAft>
                <a:spcPts val="600"/>
              </a:spcAft>
            </a:pPr>
            <a:r>
              <a:rPr lang="en-US" sz="3600" dirty="0">
                <a:solidFill>
                  <a:schemeClr val="tx1">
                    <a:lumMod val="85000"/>
                    <a:lumOff val="15000"/>
                  </a:schemeClr>
                </a:solidFill>
              </a:rPr>
              <a:t>ANZMRC Conference 2022 In Dunedin.</a:t>
            </a:r>
          </a:p>
          <a:p>
            <a:pPr>
              <a:lnSpc>
                <a:spcPct val="90000"/>
              </a:lnSpc>
              <a:spcAft>
                <a:spcPts val="600"/>
              </a:spcAft>
            </a:pPr>
            <a:endParaRPr lang="en-US" sz="3600" dirty="0">
              <a:solidFill>
                <a:schemeClr val="tx1">
                  <a:lumMod val="85000"/>
                  <a:lumOff val="15000"/>
                </a:schemeClr>
              </a:solidFill>
            </a:endParaRPr>
          </a:p>
          <a:p>
            <a:pPr>
              <a:lnSpc>
                <a:spcPct val="90000"/>
              </a:lnSpc>
              <a:spcAft>
                <a:spcPts val="600"/>
              </a:spcAft>
            </a:pPr>
            <a:r>
              <a:rPr lang="en-US" sz="3600" dirty="0">
                <a:solidFill>
                  <a:schemeClr val="tx1">
                    <a:lumMod val="85000"/>
                    <a:lumOff val="15000"/>
                  </a:schemeClr>
                </a:solidFill>
              </a:rPr>
              <a:t>Theme:- “Beyond the Craft”</a:t>
            </a:r>
          </a:p>
          <a:p>
            <a:pPr indent="-228600">
              <a:lnSpc>
                <a:spcPct val="90000"/>
              </a:lnSpc>
              <a:spcAft>
                <a:spcPts val="600"/>
              </a:spcAft>
              <a:buFont typeface="Arial" panose="020B0604020202020204" pitchFamily="34" charset="0"/>
              <a:buChar char="•"/>
            </a:pPr>
            <a:endParaRPr lang="en-US" dirty="0">
              <a:solidFill>
                <a:schemeClr val="tx1">
                  <a:lumMod val="85000"/>
                  <a:lumOff val="15000"/>
                </a:schemeClr>
              </a:solidFill>
            </a:endParaRPr>
          </a:p>
        </p:txBody>
      </p:sp>
      <p:pic>
        <p:nvPicPr>
          <p:cNvPr id="5" name="Picture 4" descr="A picture containing text, sign&#10;&#10;Description automatically generated">
            <a:extLst>
              <a:ext uri="{FF2B5EF4-FFF2-40B4-BE49-F238E27FC236}">
                <a16:creationId xmlns:a16="http://schemas.microsoft.com/office/drawing/2014/main" id="{7073036D-AEB7-445F-87F6-7EB2A2E72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4769" y="1771727"/>
            <a:ext cx="3250794" cy="3250794"/>
          </a:xfrm>
          <a:prstGeom prst="rect">
            <a:avLst/>
          </a:prstGeom>
        </p:spPr>
      </p:pic>
      <p:sp>
        <p:nvSpPr>
          <p:cNvPr id="6" name="TextBox 5">
            <a:extLst>
              <a:ext uri="{FF2B5EF4-FFF2-40B4-BE49-F238E27FC236}">
                <a16:creationId xmlns:a16="http://schemas.microsoft.com/office/drawing/2014/main" id="{37D2A8A4-A227-418A-9EE9-4F929C5637FB}"/>
              </a:ext>
            </a:extLst>
          </p:cNvPr>
          <p:cNvSpPr txBox="1"/>
          <p:nvPr/>
        </p:nvSpPr>
        <p:spPr>
          <a:xfrm>
            <a:off x="119736" y="5022521"/>
            <a:ext cx="10762084" cy="861774"/>
          </a:xfrm>
          <a:prstGeom prst="rect">
            <a:avLst/>
          </a:prstGeom>
          <a:noFill/>
        </p:spPr>
        <p:txBody>
          <a:bodyPr wrap="square" rtlCol="0">
            <a:spAutoFit/>
          </a:bodyPr>
          <a:lstStyle/>
          <a:p>
            <a:r>
              <a:rPr lang="en-US" sz="3000" dirty="0">
                <a:solidFill>
                  <a:srgbClr val="00B050"/>
                </a:solidFill>
              </a:rPr>
              <a:t>WHJ Mayers Centre of Masonic Education and Knowledge.</a:t>
            </a:r>
          </a:p>
          <a:p>
            <a:endParaRPr lang="en-AU" dirty="0"/>
          </a:p>
        </p:txBody>
      </p:sp>
      <p:sp>
        <p:nvSpPr>
          <p:cNvPr id="16" name="TextBox 15">
            <a:extLst>
              <a:ext uri="{FF2B5EF4-FFF2-40B4-BE49-F238E27FC236}">
                <a16:creationId xmlns:a16="http://schemas.microsoft.com/office/drawing/2014/main" id="{77D75D2D-A223-410B-8CDA-961E99EB89EB}"/>
              </a:ext>
            </a:extLst>
          </p:cNvPr>
          <p:cNvSpPr txBox="1"/>
          <p:nvPr/>
        </p:nvSpPr>
        <p:spPr>
          <a:xfrm>
            <a:off x="344031" y="307818"/>
            <a:ext cx="8961893" cy="830997"/>
          </a:xfrm>
          <a:prstGeom prst="rect">
            <a:avLst/>
          </a:prstGeom>
          <a:noFill/>
        </p:spPr>
        <p:txBody>
          <a:bodyPr wrap="square" rtlCol="0">
            <a:spAutoFit/>
          </a:bodyPr>
          <a:lstStyle/>
          <a:p>
            <a:r>
              <a:rPr lang="en-US" sz="4800" dirty="0">
                <a:solidFill>
                  <a:schemeClr val="accent5">
                    <a:lumMod val="75000"/>
                  </a:schemeClr>
                </a:solidFill>
              </a:rPr>
              <a:t>The Belief in a Supreme Being?</a:t>
            </a:r>
            <a:endParaRPr lang="en-AU" dirty="0"/>
          </a:p>
        </p:txBody>
      </p:sp>
    </p:spTree>
    <p:extLst>
      <p:ext uri="{BB962C8B-B14F-4D97-AF65-F5344CB8AC3E}">
        <p14:creationId xmlns:p14="http://schemas.microsoft.com/office/powerpoint/2010/main" val="1399245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DFFEF7-96C9-4350-8261-ED4CD312ECEB}"/>
              </a:ext>
            </a:extLst>
          </p:cNvPr>
          <p:cNvSpPr txBox="1"/>
          <p:nvPr/>
        </p:nvSpPr>
        <p:spPr>
          <a:xfrm>
            <a:off x="898497" y="620202"/>
            <a:ext cx="7124369" cy="4862870"/>
          </a:xfrm>
          <a:prstGeom prst="rect">
            <a:avLst/>
          </a:prstGeom>
          <a:noFill/>
        </p:spPr>
        <p:txBody>
          <a:bodyPr wrap="square" rtlCol="0">
            <a:spAutoFit/>
          </a:bodyPr>
          <a:lstStyle/>
          <a:p>
            <a:r>
              <a:rPr lang="en-US" sz="3200" dirty="0"/>
              <a:t>Some quotes upon which to ponder!</a:t>
            </a:r>
          </a:p>
          <a:p>
            <a:endParaRPr lang="en-US" dirty="0"/>
          </a:p>
          <a:p>
            <a:endParaRPr lang="en-US" sz="2800" dirty="0"/>
          </a:p>
          <a:p>
            <a:r>
              <a:rPr lang="en-US" sz="2800" dirty="0"/>
              <a:t>Discussion is an exchange of knowledge</a:t>
            </a:r>
          </a:p>
          <a:p>
            <a:r>
              <a:rPr lang="en-US" sz="2800" dirty="0"/>
              <a:t>Argument is an exchange of ignorance        </a:t>
            </a:r>
            <a:r>
              <a:rPr lang="en-US" sz="1600" i="1" dirty="0"/>
              <a:t>Robert Quillen journalist (1887-1948).</a:t>
            </a:r>
          </a:p>
          <a:p>
            <a:endParaRPr lang="en-US" sz="1600" dirty="0"/>
          </a:p>
          <a:p>
            <a:endParaRPr lang="en-US" sz="1600" dirty="0"/>
          </a:p>
          <a:p>
            <a:r>
              <a:rPr lang="en-US" sz="2800" dirty="0"/>
              <a:t>What we think, or what we know, </a:t>
            </a:r>
          </a:p>
          <a:p>
            <a:r>
              <a:rPr lang="en-US" sz="2800" dirty="0"/>
              <a:t>or what we believe is,</a:t>
            </a:r>
          </a:p>
          <a:p>
            <a:r>
              <a:rPr lang="en-US" sz="2800" dirty="0"/>
              <a:t>of little consequence.</a:t>
            </a:r>
          </a:p>
          <a:p>
            <a:r>
              <a:rPr lang="en-US" sz="2800" dirty="0"/>
              <a:t>The only consequence is what we do.            </a:t>
            </a:r>
            <a:r>
              <a:rPr lang="en-US" sz="1600" i="1" dirty="0"/>
              <a:t>John Ruskin Philosopher, Philanthropist and Social Reformer. </a:t>
            </a:r>
            <a:r>
              <a:rPr lang="en-US" sz="1600" i="1"/>
              <a:t>(1914-1900)</a:t>
            </a:r>
            <a:endParaRPr lang="en-AU" i="1" dirty="0"/>
          </a:p>
        </p:txBody>
      </p:sp>
    </p:spTree>
    <p:extLst>
      <p:ext uri="{BB962C8B-B14F-4D97-AF65-F5344CB8AC3E}">
        <p14:creationId xmlns:p14="http://schemas.microsoft.com/office/powerpoint/2010/main" val="12258722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995609-AC8B-4669-8659-A1419C41E453}"/>
              </a:ext>
            </a:extLst>
          </p:cNvPr>
          <p:cNvSpPr txBox="1"/>
          <p:nvPr/>
        </p:nvSpPr>
        <p:spPr>
          <a:xfrm>
            <a:off x="259882" y="798898"/>
            <a:ext cx="9671769" cy="4555168"/>
          </a:xfrm>
          <a:prstGeom prst="rect">
            <a:avLst/>
          </a:prstGeom>
        </p:spPr>
        <p:txBody>
          <a:bodyPr vert="horz" lIns="91440" tIns="45720" rIns="91440" bIns="45720" rtlCol="0" anchor="ctr">
            <a:normAutofit/>
          </a:bodyPr>
          <a:lstStyle/>
          <a:p>
            <a:pPr>
              <a:lnSpc>
                <a:spcPct val="90000"/>
              </a:lnSpc>
              <a:spcAft>
                <a:spcPts val="600"/>
              </a:spcAft>
            </a:pPr>
            <a:r>
              <a:rPr lang="en-US" sz="3200" i="1" dirty="0">
                <a:solidFill>
                  <a:schemeClr val="tx1">
                    <a:lumMod val="85000"/>
                    <a:lumOff val="15000"/>
                  </a:schemeClr>
                </a:solidFill>
                <a:effectLst/>
              </a:rPr>
              <a:t>“If you would be a real seeker after truth, it is necessary that at least once in your life you doubt, as far as possible, all things” – </a:t>
            </a:r>
            <a:r>
              <a:rPr lang="en-US" sz="2000" i="1" dirty="0">
                <a:solidFill>
                  <a:schemeClr val="tx1">
                    <a:lumMod val="85000"/>
                    <a:lumOff val="15000"/>
                  </a:schemeClr>
                </a:solidFill>
                <a:effectLst/>
              </a:rPr>
              <a:t>Rene Descartes</a:t>
            </a:r>
            <a:endParaRPr lang="en-US" sz="2000" i="1" u="sng" dirty="0">
              <a:solidFill>
                <a:schemeClr val="bg1"/>
              </a:solidFill>
              <a:effectLst/>
            </a:endParaRPr>
          </a:p>
          <a:p>
            <a:pPr>
              <a:lnSpc>
                <a:spcPct val="90000"/>
              </a:lnSpc>
              <a:spcAft>
                <a:spcPts val="600"/>
              </a:spcAft>
            </a:pPr>
            <a:endParaRPr lang="en-US" u="sng" dirty="0">
              <a:solidFill>
                <a:schemeClr val="tx1">
                  <a:lumMod val="85000"/>
                  <a:lumOff val="15000"/>
                </a:schemeClr>
              </a:solidFill>
              <a:effectLst/>
            </a:endParaRPr>
          </a:p>
          <a:p>
            <a:pPr>
              <a:lnSpc>
                <a:spcPct val="90000"/>
              </a:lnSpc>
              <a:spcAft>
                <a:spcPts val="600"/>
              </a:spcAft>
            </a:pPr>
            <a:r>
              <a:rPr lang="en-US" sz="3200" i="1" dirty="0">
                <a:solidFill>
                  <a:schemeClr val="tx1">
                    <a:lumMod val="85000"/>
                    <a:lumOff val="15000"/>
                  </a:schemeClr>
                </a:solidFill>
                <a:effectLst/>
              </a:rPr>
              <a:t>“Truth is a shining goddess, always veiled, always distant, never wholly approachable, But worthy of all the devotion of which the human spirit is capable”     </a:t>
            </a:r>
            <a:r>
              <a:rPr lang="en-US" sz="2000" i="1" dirty="0">
                <a:solidFill>
                  <a:schemeClr val="tx1">
                    <a:lumMod val="85000"/>
                    <a:lumOff val="15000"/>
                  </a:schemeClr>
                </a:solidFill>
                <a:effectLst/>
              </a:rPr>
              <a:t>Bertrand Russell</a:t>
            </a:r>
            <a:endParaRPr lang="en-US" sz="2000" dirty="0">
              <a:solidFill>
                <a:schemeClr val="tx1">
                  <a:lumMod val="85000"/>
                  <a:lumOff val="15000"/>
                </a:schemeClr>
              </a:solidFill>
              <a:effectLst/>
            </a:endParaRPr>
          </a:p>
        </p:txBody>
      </p:sp>
      <p:sp>
        <p:nvSpPr>
          <p:cNvPr id="4" name="TextBox 3">
            <a:extLst>
              <a:ext uri="{FF2B5EF4-FFF2-40B4-BE49-F238E27FC236}">
                <a16:creationId xmlns:a16="http://schemas.microsoft.com/office/drawing/2014/main" id="{014E22C1-EB96-4D96-9884-AFE54923D51A}"/>
              </a:ext>
            </a:extLst>
          </p:cNvPr>
          <p:cNvSpPr txBox="1"/>
          <p:nvPr/>
        </p:nvSpPr>
        <p:spPr>
          <a:xfrm>
            <a:off x="7659232" y="2598345"/>
            <a:ext cx="2770360" cy="341632"/>
          </a:xfrm>
          <a:prstGeom prst="rect">
            <a:avLst/>
          </a:prstGeom>
          <a:noFill/>
        </p:spPr>
        <p:txBody>
          <a:bodyPr wrap="square" rtlCol="0">
            <a:spAutoFit/>
          </a:bodyPr>
          <a:lstStyle/>
          <a:p>
            <a:pPr>
              <a:lnSpc>
                <a:spcPct val="90000"/>
              </a:lnSpc>
              <a:spcAft>
                <a:spcPts val="600"/>
              </a:spcAft>
            </a:pPr>
            <a:r>
              <a:rPr lang="en-US" i="1" dirty="0">
                <a:solidFill>
                  <a:schemeClr val="bg1"/>
                </a:solidFill>
                <a:effectLst/>
              </a:rPr>
              <a:t>And from Bertrand Russell.</a:t>
            </a:r>
            <a:endParaRPr lang="en-US" dirty="0">
              <a:solidFill>
                <a:schemeClr val="bg1"/>
              </a:solidFill>
              <a:effectLst/>
            </a:endParaRPr>
          </a:p>
        </p:txBody>
      </p:sp>
    </p:spTree>
    <p:extLst>
      <p:ext uri="{BB962C8B-B14F-4D97-AF65-F5344CB8AC3E}">
        <p14:creationId xmlns:p14="http://schemas.microsoft.com/office/powerpoint/2010/main" val="235675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par>
                          <p:cTn id="8" fill="hold">
                            <p:stCondLst>
                              <p:cond delay="1500"/>
                            </p:stCondLst>
                            <p:childTnLst>
                              <p:par>
                                <p:cTn id="9" presetID="1" presetClass="entr" presetSubtype="0" fill="hold" nodeType="afterEffect">
                                  <p:stCondLst>
                                    <p:cond delay="200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B727B6-CA9C-43C0-B0CA-7364610B54E2}"/>
              </a:ext>
            </a:extLst>
          </p:cNvPr>
          <p:cNvSpPr txBox="1"/>
          <p:nvPr/>
        </p:nvSpPr>
        <p:spPr>
          <a:xfrm>
            <a:off x="723900" y="895351"/>
            <a:ext cx="9315450" cy="4770537"/>
          </a:xfrm>
          <a:prstGeom prst="rect">
            <a:avLst/>
          </a:prstGeom>
          <a:noFill/>
        </p:spPr>
        <p:txBody>
          <a:bodyPr wrap="square">
            <a:spAutoFit/>
          </a:bodyPr>
          <a:lstStyle/>
          <a:p>
            <a:pPr>
              <a:lnSpc>
                <a:spcPct val="150000"/>
              </a:lnSpc>
              <a:spcAft>
                <a:spcPts val="600"/>
              </a:spcAft>
            </a:pPr>
            <a:r>
              <a:rPr lang="en-AU" sz="3200" i="1" dirty="0">
                <a:solidFill>
                  <a:srgbClr val="333333"/>
                </a:solidFill>
                <a:effectLst/>
                <a:latin typeface="Times New Roman" panose="02020603050405020304" pitchFamily="18" charset="0"/>
                <a:ea typeface="Times New Roman" panose="02020603050405020304" pitchFamily="18" charset="0"/>
              </a:rPr>
              <a:t>300 years ago Freemasons were among the most intelligent and progressive people, the pioneers of the Enlightenment — the Age of Reason. Today’s Freemasons are different, for the most part, and the intellectual ones are a small minority, especially in North America</a:t>
            </a:r>
            <a:r>
              <a:rPr lang="en-AU" sz="3200" dirty="0">
                <a:solidFill>
                  <a:srgbClr val="333333"/>
                </a:solidFill>
                <a:effectLst/>
                <a:latin typeface="Georgia" panose="02040502050405020303" pitchFamily="18" charset="0"/>
                <a:ea typeface="Times New Roman" panose="02020603050405020304" pitchFamily="18" charset="0"/>
              </a:rPr>
              <a:t>.</a:t>
            </a:r>
            <a:endParaRPr lang="en-AU" sz="3200" dirty="0">
              <a:effectLst/>
              <a:latin typeface="Times New Roman" panose="02020603050405020304" pitchFamily="18" charset="0"/>
              <a:ea typeface="Times New Roman" panose="02020603050405020304" pitchFamily="18" charset="0"/>
            </a:endParaRPr>
          </a:p>
          <a:p>
            <a:r>
              <a:rPr lang="en-AU" sz="1100" u="sng" dirty="0">
                <a:solidFill>
                  <a:srgbClr val="333333"/>
                </a:solidFill>
                <a:effectLst/>
                <a:latin typeface="Georgia" panose="02040502050405020303" pitchFamily="18" charset="0"/>
                <a:ea typeface="Calibri Light" panose="020F0302020204030204" pitchFamily="34" charset="0"/>
                <a:hlinkClick r:id="rId2"/>
              </a:rPr>
              <a:t>Peter </a:t>
            </a:r>
            <a:r>
              <a:rPr lang="en-AU" sz="1100" u="sng" dirty="0" err="1">
                <a:solidFill>
                  <a:srgbClr val="333333"/>
                </a:solidFill>
                <a:effectLst/>
                <a:latin typeface="Georgia" panose="02040502050405020303" pitchFamily="18" charset="0"/>
                <a:ea typeface="Calibri Light" panose="020F0302020204030204" pitchFamily="34" charset="0"/>
                <a:hlinkClick r:id="rId2"/>
              </a:rPr>
              <a:t>Renzland</a:t>
            </a:r>
            <a:r>
              <a:rPr lang="en-AU" sz="1100" dirty="0">
                <a:solidFill>
                  <a:srgbClr val="333333"/>
                </a:solidFill>
                <a:effectLst/>
                <a:latin typeface="Georgia" panose="02040502050405020303" pitchFamily="18" charset="0"/>
                <a:ea typeface="Times New Roman" panose="02020603050405020304" pitchFamily="18" charset="0"/>
              </a:rPr>
              <a:t>, Toronto Society for Masonic Research. Governance, Constitution, Founding Texts.</a:t>
            </a:r>
            <a:endParaRPr lang="en-AU"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260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n old photo of a building&#10;&#10;Description automatically generated">
            <a:extLst>
              <a:ext uri="{FF2B5EF4-FFF2-40B4-BE49-F238E27FC236}">
                <a16:creationId xmlns:a16="http://schemas.microsoft.com/office/drawing/2014/main" id="{1AC84C40-85AC-4202-B8C6-1FE4E2CBE7D8}"/>
              </a:ext>
            </a:extLst>
          </p:cNvPr>
          <p:cNvPicPr>
            <a:picLocks noChangeAspect="1"/>
          </p:cNvPicPr>
          <p:nvPr/>
        </p:nvPicPr>
        <p:blipFill rotWithShape="1">
          <a:blip r:embed="rId2">
            <a:extLst>
              <a:ext uri="{28A0092B-C50C-407E-A947-70E740481C1C}">
                <a14:useLocalDpi xmlns:a14="http://schemas.microsoft.com/office/drawing/2010/main" val="0"/>
              </a:ext>
            </a:extLst>
          </a:blip>
          <a:srcRect t="13016" b="1757"/>
          <a:stretch/>
        </p:blipFill>
        <p:spPr>
          <a:xfrm>
            <a:off x="-18395" y="80907"/>
            <a:ext cx="12191980" cy="6857990"/>
          </a:xfrm>
          <a:prstGeom prst="rect">
            <a:avLst/>
          </a:prstGeom>
        </p:spPr>
      </p:pic>
      <p:sp>
        <p:nvSpPr>
          <p:cNvPr id="4" name="TextBox 3">
            <a:extLst>
              <a:ext uri="{FF2B5EF4-FFF2-40B4-BE49-F238E27FC236}">
                <a16:creationId xmlns:a16="http://schemas.microsoft.com/office/drawing/2014/main" id="{1AE3DDF2-5D5A-4D7D-A3FC-058CE059C175}"/>
              </a:ext>
            </a:extLst>
          </p:cNvPr>
          <p:cNvSpPr txBox="1"/>
          <p:nvPr/>
        </p:nvSpPr>
        <p:spPr>
          <a:xfrm>
            <a:off x="8022021" y="3231931"/>
            <a:ext cx="3852041" cy="1834056"/>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000" b="1">
                <a:latin typeface="+mj-lt"/>
                <a:ea typeface="+mj-ea"/>
                <a:cs typeface="+mj-cs"/>
              </a:rPr>
              <a:t>London Three Hundred years ago</a:t>
            </a:r>
          </a:p>
        </p:txBody>
      </p:sp>
    </p:spTree>
    <p:extLst>
      <p:ext uri="{BB962C8B-B14F-4D97-AF65-F5344CB8AC3E}">
        <p14:creationId xmlns:p14="http://schemas.microsoft.com/office/powerpoint/2010/main" val="148772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C57D0AC6-3369-4726-AA9E-6354B6B7DAD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04592" y="457200"/>
            <a:ext cx="8582815"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82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F3313B-FA36-493F-902B-0CACCE480D9B}"/>
              </a:ext>
            </a:extLst>
          </p:cNvPr>
          <p:cNvSpPr txBox="1"/>
          <p:nvPr/>
        </p:nvSpPr>
        <p:spPr>
          <a:xfrm>
            <a:off x="585216" y="1133857"/>
            <a:ext cx="9237514" cy="4418532"/>
          </a:xfrm>
          <a:prstGeom prst="rect">
            <a:avLst/>
          </a:prstGeom>
        </p:spPr>
        <p:txBody>
          <a:bodyPr vert="horz" lIns="91440" tIns="45720" rIns="91440" bIns="45720" rtlCol="0" anchor="t">
            <a:normAutofit fontScale="85000" lnSpcReduction="10000"/>
          </a:bodyPr>
          <a:lstStyle/>
          <a:p>
            <a:pPr>
              <a:lnSpc>
                <a:spcPct val="90000"/>
              </a:lnSpc>
              <a:spcAft>
                <a:spcPts val="600"/>
              </a:spcAft>
            </a:pPr>
            <a:r>
              <a:rPr lang="en-US" sz="4600" i="1" dirty="0">
                <a:solidFill>
                  <a:schemeClr val="tx2"/>
                </a:solidFill>
                <a:effectLst/>
              </a:rPr>
              <a:t>Humans like to attribute causes to events and attempt to understand what is taking place around them. This is why individuals have been using religious ceremonies for centuries to invoke the will of the gods – because they believed the gods controlled certain elements of the natural world (e.g., the weather).</a:t>
            </a:r>
            <a:endParaRPr lang="en-US" sz="4600" dirty="0">
              <a:solidFill>
                <a:schemeClr val="tx2"/>
              </a:solidFill>
              <a:effectLst/>
            </a:endParaRPr>
          </a:p>
          <a:p>
            <a:pPr>
              <a:lnSpc>
                <a:spcPct val="90000"/>
              </a:lnSpc>
            </a:pPr>
            <a:endParaRPr lang="en-US" sz="1900" dirty="0">
              <a:solidFill>
                <a:schemeClr val="tx2"/>
              </a:solidFill>
              <a:effectLst/>
            </a:endParaRPr>
          </a:p>
          <a:p>
            <a:pPr>
              <a:lnSpc>
                <a:spcPct val="90000"/>
              </a:lnSpc>
            </a:pPr>
            <a:r>
              <a:rPr lang="en-US" sz="1900" dirty="0">
                <a:solidFill>
                  <a:schemeClr val="tx2"/>
                </a:solidFill>
                <a:effectLst/>
              </a:rPr>
              <a:t>Origin of Sociology as a Discipline </a:t>
            </a:r>
            <a:r>
              <a:rPr lang="en-US" sz="1900" dirty="0" err="1">
                <a:solidFill>
                  <a:schemeClr val="tx2"/>
                </a:solidFill>
                <a:effectLst/>
              </a:rPr>
              <a:t>Sambit</a:t>
            </a:r>
            <a:r>
              <a:rPr lang="en-US" sz="1900" dirty="0">
                <a:solidFill>
                  <a:schemeClr val="tx2"/>
                </a:solidFill>
                <a:effectLst/>
              </a:rPr>
              <a:t> Mallick 2015</a:t>
            </a:r>
          </a:p>
        </p:txBody>
      </p:sp>
    </p:spTree>
    <p:extLst>
      <p:ext uri="{BB962C8B-B14F-4D97-AF65-F5344CB8AC3E}">
        <p14:creationId xmlns:p14="http://schemas.microsoft.com/office/powerpoint/2010/main" val="262878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Cult of the Supreme Being">
            <a:extLst>
              <a:ext uri="{FF2B5EF4-FFF2-40B4-BE49-F238E27FC236}">
                <a16:creationId xmlns:a16="http://schemas.microsoft.com/office/drawing/2014/main" id="{A4919C31-9B53-463A-8F5E-FAC0AE497B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673" y="552899"/>
            <a:ext cx="280035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lt of the Supreme Being – choosethecross.com">
            <a:extLst>
              <a:ext uri="{FF2B5EF4-FFF2-40B4-BE49-F238E27FC236}">
                <a16:creationId xmlns:a16="http://schemas.microsoft.com/office/drawing/2014/main" id="{C41786F1-089F-4E91-8469-4B25934187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8670" y="552899"/>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upreme Being Cartoons and Comics - funny pictures from CartoonStock">
            <a:extLst>
              <a:ext uri="{FF2B5EF4-FFF2-40B4-BE49-F238E27FC236}">
                <a16:creationId xmlns:a16="http://schemas.microsoft.com/office/drawing/2014/main" id="{A8EA1499-6CDD-4641-AC30-866EE4B7CD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50522" y="819150"/>
            <a:ext cx="1990725" cy="23050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Zeus, Supreme God of Mount Olympus – A Patchwork of Perceptions">
            <a:extLst>
              <a:ext uri="{FF2B5EF4-FFF2-40B4-BE49-F238E27FC236}">
                <a16:creationId xmlns:a16="http://schemas.microsoft.com/office/drawing/2014/main" id="{EA98E727-4DB0-4AC0-A40E-1D45FED812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9272" y="2819849"/>
            <a:ext cx="295275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God vs Supreme God: How to Identify the Supreme God &amp; Other Gods?">
            <a:extLst>
              <a:ext uri="{FF2B5EF4-FFF2-40B4-BE49-F238E27FC236}">
                <a16:creationId xmlns:a16="http://schemas.microsoft.com/office/drawing/2014/main" id="{841E6371-F058-4627-AF30-0C8D94800A3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12497" y="3010349"/>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Supreme God - MangaDex">
            <a:extLst>
              <a:ext uri="{FF2B5EF4-FFF2-40B4-BE49-F238E27FC236}">
                <a16:creationId xmlns:a16="http://schemas.microsoft.com/office/drawing/2014/main" id="{2B6C2622-C9B0-4F75-8836-1C205ED82AA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41247" y="738188"/>
            <a:ext cx="18478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4" descr="A picture containing water, yellow, man, ball&#10;&#10;Description automatically generated">
            <a:extLst>
              <a:ext uri="{FF2B5EF4-FFF2-40B4-BE49-F238E27FC236}">
                <a16:creationId xmlns:a16="http://schemas.microsoft.com/office/drawing/2014/main" id="{89CAADB1-836F-4501-8489-98D622A27E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5180" y="4400999"/>
            <a:ext cx="2481711" cy="2481711"/>
          </a:xfrm>
          <a:prstGeom prst="rect">
            <a:avLst/>
          </a:prstGeom>
        </p:spPr>
      </p:pic>
      <p:pic>
        <p:nvPicPr>
          <p:cNvPr id="1038" name="Picture 14" descr="bhargavasarma {nirikhi krishna bhagavan}: Purushottama - The Supreme Being">
            <a:extLst>
              <a:ext uri="{FF2B5EF4-FFF2-40B4-BE49-F238E27FC236}">
                <a16:creationId xmlns:a16="http://schemas.microsoft.com/office/drawing/2014/main" id="{708F1412-933F-4E1B-BF5C-5108A4B2223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69272" y="4210294"/>
            <a:ext cx="3732425" cy="267241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Pin on Projects to try">
            <a:extLst>
              <a:ext uri="{FF2B5EF4-FFF2-40B4-BE49-F238E27FC236}">
                <a16:creationId xmlns:a16="http://schemas.microsoft.com/office/drawing/2014/main" id="{322C9286-9355-4B4C-BFCA-E874B2FF0FD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96138" y="4634189"/>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467B610-24E2-42D1-ACB0-B6ABE9B890AF}"/>
              </a:ext>
            </a:extLst>
          </p:cNvPr>
          <p:cNvSpPr txBox="1"/>
          <p:nvPr/>
        </p:nvSpPr>
        <p:spPr>
          <a:xfrm>
            <a:off x="9908171" y="552899"/>
            <a:ext cx="1847850" cy="6001643"/>
          </a:xfrm>
          <a:prstGeom prst="rect">
            <a:avLst/>
          </a:prstGeom>
          <a:noFill/>
        </p:spPr>
        <p:txBody>
          <a:bodyPr wrap="square" rtlCol="0">
            <a:spAutoFit/>
          </a:bodyPr>
          <a:lstStyle/>
          <a:p>
            <a:r>
              <a:rPr lang="en-US" sz="3200" dirty="0">
                <a:latin typeface="Berlin Sans FB Demi" panose="020E0802020502020306" pitchFamily="34" charset="0"/>
              </a:rPr>
              <a:t>Ideas </a:t>
            </a:r>
          </a:p>
          <a:p>
            <a:endParaRPr lang="en-US" sz="3200" dirty="0">
              <a:latin typeface="Berlin Sans FB Demi" panose="020E0802020502020306" pitchFamily="34" charset="0"/>
            </a:endParaRPr>
          </a:p>
          <a:p>
            <a:r>
              <a:rPr lang="en-US" sz="3200" dirty="0">
                <a:latin typeface="Berlin Sans FB Demi" panose="020E0802020502020306" pitchFamily="34" charset="0"/>
              </a:rPr>
              <a:t>Of</a:t>
            </a:r>
          </a:p>
          <a:p>
            <a:endParaRPr lang="en-US" sz="3200" dirty="0">
              <a:latin typeface="Berlin Sans FB Demi" panose="020E0802020502020306" pitchFamily="34" charset="0"/>
            </a:endParaRPr>
          </a:p>
          <a:p>
            <a:r>
              <a:rPr lang="en-US" sz="3200" dirty="0">
                <a:latin typeface="Berlin Sans FB Demi" panose="020E0802020502020306" pitchFamily="34" charset="0"/>
              </a:rPr>
              <a:t>a</a:t>
            </a:r>
          </a:p>
          <a:p>
            <a:endParaRPr lang="en-US" sz="3200" dirty="0">
              <a:latin typeface="Berlin Sans FB Demi" panose="020E0802020502020306" pitchFamily="34" charset="0"/>
            </a:endParaRPr>
          </a:p>
          <a:p>
            <a:endParaRPr lang="en-US" sz="3200" dirty="0">
              <a:latin typeface="Berlin Sans FB Demi" panose="020E0802020502020306" pitchFamily="34" charset="0"/>
            </a:endParaRPr>
          </a:p>
          <a:p>
            <a:r>
              <a:rPr lang="en-US" sz="3200" dirty="0">
                <a:latin typeface="Berlin Sans FB Demi" panose="020E0802020502020306" pitchFamily="34" charset="0"/>
              </a:rPr>
              <a:t>Supreme</a:t>
            </a:r>
          </a:p>
          <a:p>
            <a:endParaRPr lang="en-US" sz="3200" dirty="0">
              <a:latin typeface="Berlin Sans FB Demi" panose="020E0802020502020306" pitchFamily="34" charset="0"/>
            </a:endParaRPr>
          </a:p>
          <a:p>
            <a:endParaRPr lang="en-US" sz="3200" dirty="0">
              <a:latin typeface="Berlin Sans FB Demi" panose="020E0802020502020306" pitchFamily="34" charset="0"/>
            </a:endParaRPr>
          </a:p>
          <a:p>
            <a:endParaRPr lang="en-US" sz="3200" dirty="0">
              <a:latin typeface="Berlin Sans FB Demi" panose="020E0802020502020306" pitchFamily="34" charset="0"/>
            </a:endParaRPr>
          </a:p>
          <a:p>
            <a:r>
              <a:rPr lang="en-US" sz="3200" dirty="0">
                <a:latin typeface="Berlin Sans FB Demi" panose="020E0802020502020306" pitchFamily="34" charset="0"/>
              </a:rPr>
              <a:t>Being</a:t>
            </a:r>
            <a:endParaRPr lang="en-AU" sz="3200" dirty="0">
              <a:latin typeface="Berlin Sans FB Demi" panose="020E0802020502020306" pitchFamily="34" charset="0"/>
            </a:endParaRPr>
          </a:p>
        </p:txBody>
      </p:sp>
    </p:spTree>
    <p:extLst>
      <p:ext uri="{BB962C8B-B14F-4D97-AF65-F5344CB8AC3E}">
        <p14:creationId xmlns:p14="http://schemas.microsoft.com/office/powerpoint/2010/main" val="109428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1500"/>
                                  </p:stCondLst>
                                  <p:childTnLst>
                                    <p:set>
                                      <p:cBhvr>
                                        <p:cTn id="11" dur="1" fill="hold">
                                          <p:stCondLst>
                                            <p:cond delay="0"/>
                                          </p:stCondLst>
                                        </p:cTn>
                                        <p:tgtEl>
                                          <p:spTgt spid="10"/>
                                        </p:tgtEl>
                                        <p:attrNameLst>
                                          <p:attrName>style.visibility</p:attrName>
                                        </p:attrNameLst>
                                      </p:cBhvr>
                                      <p:to>
                                        <p:strVal val="visible"/>
                                      </p:to>
                                    </p:set>
                                  </p:childTnLst>
                                </p:cTn>
                              </p:par>
                            </p:childTnLst>
                          </p:cTn>
                        </p:par>
                        <p:par>
                          <p:cTn id="12" fill="hold">
                            <p:stCondLst>
                              <p:cond delay="2000"/>
                            </p:stCondLst>
                            <p:childTnLst>
                              <p:par>
                                <p:cTn id="13" presetID="42" presetClass="entr" presetSubtype="0" fill="hold" nodeType="afterEffect">
                                  <p:stCondLst>
                                    <p:cond delay="150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1000"/>
                                        <p:tgtEl>
                                          <p:spTgt spid="1026"/>
                                        </p:tgtEl>
                                      </p:cBhvr>
                                    </p:animEffect>
                                    <p:anim calcmode="lin" valueType="num">
                                      <p:cBhvr>
                                        <p:cTn id="16" dur="1000" fill="hold"/>
                                        <p:tgtEl>
                                          <p:spTgt spid="1026"/>
                                        </p:tgtEl>
                                        <p:attrNameLst>
                                          <p:attrName>ppt_x</p:attrName>
                                        </p:attrNameLst>
                                      </p:cBhvr>
                                      <p:tavLst>
                                        <p:tav tm="0">
                                          <p:val>
                                            <p:strVal val="#ppt_x"/>
                                          </p:val>
                                        </p:tav>
                                        <p:tav tm="100000">
                                          <p:val>
                                            <p:strVal val="#ppt_x"/>
                                          </p:val>
                                        </p:tav>
                                      </p:tavLst>
                                    </p:anim>
                                    <p:anim calcmode="lin" valueType="num">
                                      <p:cBhvr>
                                        <p:cTn id="17" dur="1000" fill="hold"/>
                                        <p:tgtEl>
                                          <p:spTgt spid="1026"/>
                                        </p:tgtEl>
                                        <p:attrNameLst>
                                          <p:attrName>ppt_y</p:attrName>
                                        </p:attrNameLst>
                                      </p:cBhvr>
                                      <p:tavLst>
                                        <p:tav tm="0">
                                          <p:val>
                                            <p:strVal val="#ppt_y+.1"/>
                                          </p:val>
                                        </p:tav>
                                        <p:tav tm="100000">
                                          <p:val>
                                            <p:strVal val="#ppt_y"/>
                                          </p:val>
                                        </p:tav>
                                      </p:tavLst>
                                    </p:anim>
                                  </p:childTnLst>
                                </p:cTn>
                              </p:par>
                            </p:childTnLst>
                          </p:cTn>
                        </p:par>
                        <p:par>
                          <p:cTn id="18" fill="hold">
                            <p:stCondLst>
                              <p:cond delay="4500"/>
                            </p:stCondLst>
                            <p:childTnLst>
                              <p:par>
                                <p:cTn id="19" presetID="42" presetClass="entr" presetSubtype="0" fill="hold" nodeType="after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fade">
                                      <p:cBhvr>
                                        <p:cTn id="21" dur="1000"/>
                                        <p:tgtEl>
                                          <p:spTgt spid="1028"/>
                                        </p:tgtEl>
                                      </p:cBhvr>
                                    </p:animEffect>
                                    <p:anim calcmode="lin" valueType="num">
                                      <p:cBhvr>
                                        <p:cTn id="22" dur="1000" fill="hold"/>
                                        <p:tgtEl>
                                          <p:spTgt spid="1028"/>
                                        </p:tgtEl>
                                        <p:attrNameLst>
                                          <p:attrName>ppt_x</p:attrName>
                                        </p:attrNameLst>
                                      </p:cBhvr>
                                      <p:tavLst>
                                        <p:tav tm="0">
                                          <p:val>
                                            <p:strVal val="#ppt_x"/>
                                          </p:val>
                                        </p:tav>
                                        <p:tav tm="100000">
                                          <p:val>
                                            <p:strVal val="#ppt_x"/>
                                          </p:val>
                                        </p:tav>
                                      </p:tavLst>
                                    </p:anim>
                                    <p:anim calcmode="lin" valueType="num">
                                      <p:cBhvr>
                                        <p:cTn id="23" dur="1000" fill="hold"/>
                                        <p:tgtEl>
                                          <p:spTgt spid="1028"/>
                                        </p:tgtEl>
                                        <p:attrNameLst>
                                          <p:attrName>ppt_y</p:attrName>
                                        </p:attrNameLst>
                                      </p:cBhvr>
                                      <p:tavLst>
                                        <p:tav tm="0">
                                          <p:val>
                                            <p:strVal val="#ppt_y+.1"/>
                                          </p:val>
                                        </p:tav>
                                        <p:tav tm="100000">
                                          <p:val>
                                            <p:strVal val="#ppt_y"/>
                                          </p:val>
                                        </p:tav>
                                      </p:tavLst>
                                    </p:anim>
                                  </p:childTnLst>
                                </p:cTn>
                              </p:par>
                            </p:childTnLst>
                          </p:cTn>
                        </p:par>
                        <p:par>
                          <p:cTn id="24" fill="hold">
                            <p:stCondLst>
                              <p:cond delay="5500"/>
                            </p:stCondLst>
                            <p:childTnLst>
                              <p:par>
                                <p:cTn id="25" presetID="2" presetClass="entr" presetSubtype="4" fill="hold" nodeType="afterEffect">
                                  <p:stCondLst>
                                    <p:cond delay="0"/>
                                  </p:stCondLst>
                                  <p:childTnLst>
                                    <p:set>
                                      <p:cBhvr>
                                        <p:cTn id="26" dur="1" fill="hold">
                                          <p:stCondLst>
                                            <p:cond delay="0"/>
                                          </p:stCondLst>
                                        </p:cTn>
                                        <p:tgtEl>
                                          <p:spTgt spid="1032"/>
                                        </p:tgtEl>
                                        <p:attrNameLst>
                                          <p:attrName>style.visibility</p:attrName>
                                        </p:attrNameLst>
                                      </p:cBhvr>
                                      <p:to>
                                        <p:strVal val="visible"/>
                                      </p:to>
                                    </p:set>
                                    <p:anim calcmode="lin" valueType="num">
                                      <p:cBhvr additive="base">
                                        <p:cTn id="27" dur="500" fill="hold"/>
                                        <p:tgtEl>
                                          <p:spTgt spid="1032"/>
                                        </p:tgtEl>
                                        <p:attrNameLst>
                                          <p:attrName>ppt_x</p:attrName>
                                        </p:attrNameLst>
                                      </p:cBhvr>
                                      <p:tavLst>
                                        <p:tav tm="0">
                                          <p:val>
                                            <p:strVal val="#ppt_x"/>
                                          </p:val>
                                        </p:tav>
                                        <p:tav tm="100000">
                                          <p:val>
                                            <p:strVal val="#ppt_x"/>
                                          </p:val>
                                        </p:tav>
                                      </p:tavLst>
                                    </p:anim>
                                    <p:anim calcmode="lin" valueType="num">
                                      <p:cBhvr additive="base">
                                        <p:cTn id="28" dur="500" fill="hold"/>
                                        <p:tgtEl>
                                          <p:spTgt spid="1032"/>
                                        </p:tgtEl>
                                        <p:attrNameLst>
                                          <p:attrName>ppt_y</p:attrName>
                                        </p:attrNameLst>
                                      </p:cBhvr>
                                      <p:tavLst>
                                        <p:tav tm="0">
                                          <p:val>
                                            <p:strVal val="1+#ppt_h/2"/>
                                          </p:val>
                                        </p:tav>
                                        <p:tav tm="100000">
                                          <p:val>
                                            <p:strVal val="#ppt_y"/>
                                          </p:val>
                                        </p:tav>
                                      </p:tavLst>
                                    </p:anim>
                                  </p:childTnLst>
                                </p:cTn>
                              </p:par>
                            </p:childTnLst>
                          </p:cTn>
                        </p:par>
                        <p:par>
                          <p:cTn id="29" fill="hold">
                            <p:stCondLst>
                              <p:cond delay="6000"/>
                            </p:stCondLst>
                            <p:childTnLst>
                              <p:par>
                                <p:cTn id="30" presetID="1" presetClass="entr" presetSubtype="0" fill="hold" nodeType="afterEffect">
                                  <p:stCondLst>
                                    <p:cond delay="0"/>
                                  </p:stCondLst>
                                  <p:childTnLst>
                                    <p:set>
                                      <p:cBhvr>
                                        <p:cTn id="31" dur="1" fill="hold">
                                          <p:stCondLst>
                                            <p:cond delay="0"/>
                                          </p:stCondLst>
                                        </p:cTn>
                                        <p:tgtEl>
                                          <p:spTgt spid="1038"/>
                                        </p:tgtEl>
                                        <p:attrNameLst>
                                          <p:attrName>style.visibility</p:attrName>
                                        </p:attrNameLst>
                                      </p:cBhvr>
                                      <p:to>
                                        <p:strVal val="visible"/>
                                      </p:to>
                                    </p:set>
                                  </p:childTnLst>
                                </p:cTn>
                              </p:par>
                            </p:childTnLst>
                          </p:cTn>
                        </p:par>
                        <p:par>
                          <p:cTn id="32" fill="hold">
                            <p:stCondLst>
                              <p:cond delay="6000"/>
                            </p:stCondLst>
                            <p:childTnLst>
                              <p:par>
                                <p:cTn id="33" presetID="2" presetClass="entr" presetSubtype="4" fill="hold" nodeType="afterEffect">
                                  <p:stCondLst>
                                    <p:cond delay="0"/>
                                  </p:stCondLst>
                                  <p:childTnLst>
                                    <p:set>
                                      <p:cBhvr>
                                        <p:cTn id="34" dur="1" fill="hold">
                                          <p:stCondLst>
                                            <p:cond delay="0"/>
                                          </p:stCondLst>
                                        </p:cTn>
                                        <p:tgtEl>
                                          <p:spTgt spid="1040"/>
                                        </p:tgtEl>
                                        <p:attrNameLst>
                                          <p:attrName>style.visibility</p:attrName>
                                        </p:attrNameLst>
                                      </p:cBhvr>
                                      <p:to>
                                        <p:strVal val="visible"/>
                                      </p:to>
                                    </p:set>
                                    <p:anim calcmode="lin" valueType="num">
                                      <p:cBhvr additive="base">
                                        <p:cTn id="35" dur="500" fill="hold"/>
                                        <p:tgtEl>
                                          <p:spTgt spid="1040"/>
                                        </p:tgtEl>
                                        <p:attrNameLst>
                                          <p:attrName>ppt_x</p:attrName>
                                        </p:attrNameLst>
                                      </p:cBhvr>
                                      <p:tavLst>
                                        <p:tav tm="0">
                                          <p:val>
                                            <p:strVal val="#ppt_x"/>
                                          </p:val>
                                        </p:tav>
                                        <p:tav tm="100000">
                                          <p:val>
                                            <p:strVal val="#ppt_x"/>
                                          </p:val>
                                        </p:tav>
                                      </p:tavLst>
                                    </p:anim>
                                    <p:anim calcmode="lin" valueType="num">
                                      <p:cBhvr additive="base">
                                        <p:cTn id="36" dur="500" fill="hold"/>
                                        <p:tgtEl>
                                          <p:spTgt spid="1040"/>
                                        </p:tgtEl>
                                        <p:attrNameLst>
                                          <p:attrName>ppt_y</p:attrName>
                                        </p:attrNameLst>
                                      </p:cBhvr>
                                      <p:tavLst>
                                        <p:tav tm="0">
                                          <p:val>
                                            <p:strVal val="1+#ppt_h/2"/>
                                          </p:val>
                                        </p:tav>
                                        <p:tav tm="100000">
                                          <p:val>
                                            <p:strVal val="#ppt_y"/>
                                          </p:val>
                                        </p:tav>
                                      </p:tavLst>
                                    </p:anim>
                                  </p:childTnLst>
                                </p:cTn>
                              </p:par>
                            </p:childTnLst>
                          </p:cTn>
                        </p:par>
                        <p:par>
                          <p:cTn id="37" fill="hold">
                            <p:stCondLst>
                              <p:cond delay="6500"/>
                            </p:stCondLst>
                            <p:childTnLst>
                              <p:par>
                                <p:cTn id="38" presetID="21" presetClass="entr" presetSubtype="1"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heel(1)">
                                      <p:cBhvr>
                                        <p:cTn id="40" dur="2000"/>
                                        <p:tgtEl>
                                          <p:spTgt spid="8"/>
                                        </p:tgtEl>
                                      </p:cBhvr>
                                    </p:animEffect>
                                  </p:childTnLst>
                                </p:cTn>
                              </p:par>
                            </p:childTnLst>
                          </p:cTn>
                        </p:par>
                        <p:par>
                          <p:cTn id="41" fill="hold">
                            <p:stCondLst>
                              <p:cond delay="8500"/>
                            </p:stCondLst>
                            <p:childTnLst>
                              <p:par>
                                <p:cTn id="42" presetID="1" presetClass="entr" presetSubtype="0" fill="hold" nodeType="afterEffect">
                                  <p:stCondLst>
                                    <p:cond delay="0"/>
                                  </p:stCondLst>
                                  <p:childTnLst>
                                    <p:set>
                                      <p:cBhvr>
                                        <p:cTn id="43" dur="1" fill="hold">
                                          <p:stCondLst>
                                            <p:cond delay="0"/>
                                          </p:stCondLst>
                                        </p:cTn>
                                        <p:tgtEl>
                                          <p:spTgt spid="1030"/>
                                        </p:tgtEl>
                                        <p:attrNameLst>
                                          <p:attrName>style.visibility</p:attrName>
                                        </p:attrNameLst>
                                      </p:cBhvr>
                                      <p:to>
                                        <p:strVal val="visible"/>
                                      </p:to>
                                    </p:set>
                                  </p:childTnLst>
                                </p:cTn>
                              </p:par>
                            </p:childTnLst>
                          </p:cTn>
                        </p:par>
                        <p:par>
                          <p:cTn id="44" fill="hold">
                            <p:stCondLst>
                              <p:cond delay="8500"/>
                            </p:stCondLst>
                            <p:childTnLst>
                              <p:par>
                                <p:cTn id="45" presetID="31" presetClass="entr" presetSubtype="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1000" fill="hold"/>
                                        <p:tgtEl>
                                          <p:spTgt spid="9"/>
                                        </p:tgtEl>
                                        <p:attrNameLst>
                                          <p:attrName>ppt_w</p:attrName>
                                        </p:attrNameLst>
                                      </p:cBhvr>
                                      <p:tavLst>
                                        <p:tav tm="0">
                                          <p:val>
                                            <p:fltVal val="0"/>
                                          </p:val>
                                        </p:tav>
                                        <p:tav tm="100000">
                                          <p:val>
                                            <p:strVal val="#ppt_w"/>
                                          </p:val>
                                        </p:tav>
                                      </p:tavLst>
                                    </p:anim>
                                    <p:anim calcmode="lin" valueType="num">
                                      <p:cBhvr>
                                        <p:cTn id="48" dur="1000" fill="hold"/>
                                        <p:tgtEl>
                                          <p:spTgt spid="9"/>
                                        </p:tgtEl>
                                        <p:attrNameLst>
                                          <p:attrName>ppt_h</p:attrName>
                                        </p:attrNameLst>
                                      </p:cBhvr>
                                      <p:tavLst>
                                        <p:tav tm="0">
                                          <p:val>
                                            <p:fltVal val="0"/>
                                          </p:val>
                                        </p:tav>
                                        <p:tav tm="100000">
                                          <p:val>
                                            <p:strVal val="#ppt_h"/>
                                          </p:val>
                                        </p:tav>
                                      </p:tavLst>
                                    </p:anim>
                                    <p:anim calcmode="lin" valueType="num">
                                      <p:cBhvr>
                                        <p:cTn id="49" dur="1000" fill="hold"/>
                                        <p:tgtEl>
                                          <p:spTgt spid="9"/>
                                        </p:tgtEl>
                                        <p:attrNameLst>
                                          <p:attrName>style.rotation</p:attrName>
                                        </p:attrNameLst>
                                      </p:cBhvr>
                                      <p:tavLst>
                                        <p:tav tm="0">
                                          <p:val>
                                            <p:fltVal val="90"/>
                                          </p:val>
                                        </p:tav>
                                        <p:tav tm="100000">
                                          <p:val>
                                            <p:fltVal val="0"/>
                                          </p:val>
                                        </p:tav>
                                      </p:tavLst>
                                    </p:anim>
                                    <p:animEffect transition="in" filter="fade">
                                      <p:cBhvr>
                                        <p:cTn id="5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BBCEEED-E9BD-4DCF-BA8A-4BFB506F5C84}"/>
              </a:ext>
            </a:extLst>
          </p:cNvPr>
          <p:cNvSpPr txBox="1"/>
          <p:nvPr/>
        </p:nvSpPr>
        <p:spPr>
          <a:xfrm>
            <a:off x="1146879" y="998002"/>
            <a:ext cx="3182940" cy="1471959"/>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600" b="1" kern="1200">
                <a:solidFill>
                  <a:srgbClr val="FFFFFF"/>
                </a:solidFill>
                <a:latin typeface="+mj-lt"/>
                <a:ea typeface="+mj-ea"/>
                <a:cs typeface="+mj-cs"/>
              </a:rPr>
              <a:t>IS ALL MANKIND GOD?</a:t>
            </a:r>
          </a:p>
        </p:txBody>
      </p:sp>
      <p:sp>
        <p:nvSpPr>
          <p:cNvPr id="7" name="TextBox 6">
            <a:extLst>
              <a:ext uri="{FF2B5EF4-FFF2-40B4-BE49-F238E27FC236}">
                <a16:creationId xmlns:a16="http://schemas.microsoft.com/office/drawing/2014/main" id="{1D32DE77-FCE9-42A1-B9EF-842F9A2A04C0}"/>
              </a:ext>
            </a:extLst>
          </p:cNvPr>
          <p:cNvSpPr txBox="1"/>
          <p:nvPr/>
        </p:nvSpPr>
        <p:spPr>
          <a:xfrm>
            <a:off x="1139635" y="2546161"/>
            <a:ext cx="3200451" cy="2985929"/>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400">
                <a:solidFill>
                  <a:srgbClr val="FEFFFF"/>
                </a:solidFill>
              </a:rPr>
              <a:t>Wai H Tsang.</a:t>
            </a:r>
          </a:p>
          <a:p>
            <a:pPr indent="-228600">
              <a:lnSpc>
                <a:spcPct val="90000"/>
              </a:lnSpc>
              <a:spcAft>
                <a:spcPts val="600"/>
              </a:spcAft>
              <a:buFont typeface="Arial" panose="020B0604020202020204" pitchFamily="34" charset="0"/>
              <a:buChar char="•"/>
            </a:pPr>
            <a:r>
              <a:rPr lang="en-US" sz="2400">
                <a:solidFill>
                  <a:srgbClr val="FEFFFF"/>
                </a:solidFill>
              </a:rPr>
              <a:t>In his book “Quest” </a:t>
            </a:r>
          </a:p>
          <a:p>
            <a:pPr indent="-228600">
              <a:lnSpc>
                <a:spcPct val="90000"/>
              </a:lnSpc>
              <a:spcAft>
                <a:spcPts val="600"/>
              </a:spcAft>
              <a:buFont typeface="Arial" panose="020B0604020202020204" pitchFamily="34" charset="0"/>
              <a:buChar char="•"/>
            </a:pPr>
            <a:r>
              <a:rPr lang="en-US" sz="2400">
                <a:solidFill>
                  <a:srgbClr val="FEFFFF"/>
                </a:solidFill>
              </a:rPr>
              <a:t>Hypothesises that</a:t>
            </a:r>
          </a:p>
          <a:p>
            <a:pPr indent="-228600">
              <a:lnSpc>
                <a:spcPct val="90000"/>
              </a:lnSpc>
              <a:spcAft>
                <a:spcPts val="600"/>
              </a:spcAft>
              <a:buFont typeface="Arial" panose="020B0604020202020204" pitchFamily="34" charset="0"/>
              <a:buChar char="•"/>
            </a:pPr>
            <a:r>
              <a:rPr lang="en-US" sz="2400">
                <a:solidFill>
                  <a:srgbClr val="FEFFFF"/>
                </a:solidFill>
              </a:rPr>
              <a:t>All mankind is God.</a:t>
            </a:r>
          </a:p>
        </p:txBody>
      </p:sp>
      <p:pic>
        <p:nvPicPr>
          <p:cNvPr id="5" name="Picture 4" descr="A close up of a logo&#10;&#10;Description automatically generated">
            <a:extLst>
              <a:ext uri="{FF2B5EF4-FFF2-40B4-BE49-F238E27FC236}">
                <a16:creationId xmlns:a16="http://schemas.microsoft.com/office/drawing/2014/main" id="{0E1D5DD0-B134-4ACB-9B47-D8AF218AF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744" y="294188"/>
            <a:ext cx="5722335" cy="6280945"/>
          </a:xfrm>
          <a:prstGeom prst="rect">
            <a:avLst/>
          </a:prstGeom>
        </p:spPr>
      </p:pic>
    </p:spTree>
    <p:extLst>
      <p:ext uri="{BB962C8B-B14F-4D97-AF65-F5344CB8AC3E}">
        <p14:creationId xmlns:p14="http://schemas.microsoft.com/office/powerpoint/2010/main" val="217703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5B7E22-988D-4E1D-88AA-CC18D60207E3}"/>
              </a:ext>
            </a:extLst>
          </p:cNvPr>
          <p:cNvSpPr txBox="1"/>
          <p:nvPr/>
        </p:nvSpPr>
        <p:spPr>
          <a:xfrm>
            <a:off x="1092200" y="1150070"/>
            <a:ext cx="8636262" cy="4260130"/>
          </a:xfrm>
          <a:prstGeom prst="rect">
            <a:avLst/>
          </a:prstGeom>
        </p:spPr>
        <p:txBody>
          <a:bodyPr vert="horz" lIns="91440" tIns="45720" rIns="91440" bIns="45720" rtlCol="0" anchor="t">
            <a:normAutofit/>
          </a:bodyPr>
          <a:lstStyle/>
          <a:p>
            <a:pPr>
              <a:lnSpc>
                <a:spcPct val="90000"/>
              </a:lnSpc>
              <a:spcAft>
                <a:spcPts val="600"/>
              </a:spcAft>
            </a:pPr>
            <a:r>
              <a:rPr lang="en-US" sz="1700" dirty="0">
                <a:solidFill>
                  <a:schemeClr val="tx2"/>
                </a:solidFill>
                <a:effectLst/>
              </a:rPr>
              <a:t>Paul </a:t>
            </a:r>
            <a:r>
              <a:rPr lang="en-US" sz="1700" dirty="0" err="1">
                <a:solidFill>
                  <a:schemeClr val="tx2"/>
                </a:solidFill>
                <a:effectLst/>
              </a:rPr>
              <a:t>Carus</a:t>
            </a:r>
            <a:r>
              <a:rPr lang="en-US" sz="1700" dirty="0">
                <a:solidFill>
                  <a:schemeClr val="tx2"/>
                </a:solidFill>
                <a:effectLst/>
              </a:rPr>
              <a:t> in his work “The History of the Devil” on page 4 has this definition;</a:t>
            </a:r>
          </a:p>
          <a:p>
            <a:pPr indent="-228600">
              <a:lnSpc>
                <a:spcPct val="90000"/>
              </a:lnSpc>
              <a:spcAft>
                <a:spcPts val="600"/>
              </a:spcAft>
              <a:buFont typeface="Arial" panose="020B0604020202020204" pitchFamily="34" charset="0"/>
              <a:buChar char="•"/>
            </a:pPr>
            <a:endParaRPr lang="en-US" sz="3200" i="1" dirty="0">
              <a:solidFill>
                <a:schemeClr val="tx2"/>
              </a:solidFill>
              <a:effectLst/>
            </a:endParaRPr>
          </a:p>
          <a:p>
            <a:pPr>
              <a:lnSpc>
                <a:spcPct val="90000"/>
              </a:lnSpc>
              <a:spcAft>
                <a:spcPts val="600"/>
              </a:spcAft>
            </a:pPr>
            <a:r>
              <a:rPr lang="en-US" sz="3200" dirty="0">
                <a:solidFill>
                  <a:schemeClr val="tx2"/>
                </a:solidFill>
                <a:effectLst/>
                <a:latin typeface="Times New Roman" panose="02020603050405020304" pitchFamily="18" charset="0"/>
                <a:cs typeface="Times New Roman" panose="02020603050405020304" pitchFamily="18" charset="0"/>
              </a:rPr>
              <a:t>We define God as "that authoritative presence in the All, which enforces a definite moral conduct." </a:t>
            </a:r>
          </a:p>
          <a:p>
            <a:pPr>
              <a:lnSpc>
                <a:spcPct val="90000"/>
              </a:lnSpc>
              <a:spcAft>
                <a:spcPts val="600"/>
              </a:spcAft>
            </a:pPr>
            <a:r>
              <a:rPr lang="en-US" sz="3200" dirty="0">
                <a:solidFill>
                  <a:schemeClr val="tx2"/>
                </a:solidFill>
                <a:effectLst/>
                <a:latin typeface="Times New Roman" panose="02020603050405020304" pitchFamily="18" charset="0"/>
                <a:cs typeface="Times New Roman" panose="02020603050405020304" pitchFamily="18" charset="0"/>
              </a:rPr>
              <a:t>God is that something which constitutes the harmony of the laws of nature; God is the intrinsic necessity of mathematics and logic; God above all is what experience teaches us to be the inalienable features of righteousness, justice, morality.</a:t>
            </a:r>
          </a:p>
        </p:txBody>
      </p:sp>
    </p:spTree>
    <p:extLst>
      <p:ext uri="{BB962C8B-B14F-4D97-AF65-F5344CB8AC3E}">
        <p14:creationId xmlns:p14="http://schemas.microsoft.com/office/powerpoint/2010/main" val="1790352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indoor, monitor, window, computer&#10;&#10;Description automatically generated">
            <a:extLst>
              <a:ext uri="{FF2B5EF4-FFF2-40B4-BE49-F238E27FC236}">
                <a16:creationId xmlns:a16="http://schemas.microsoft.com/office/drawing/2014/main" id="{D50FE752-126E-4CD1-BFAA-418E8BD9B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555" y="1520463"/>
            <a:ext cx="6192600" cy="3483338"/>
          </a:xfrm>
          <a:prstGeom prst="rect">
            <a:avLst/>
          </a:prstGeom>
        </p:spPr>
      </p:pic>
      <p:sp>
        <p:nvSpPr>
          <p:cNvPr id="6" name="TextBox 5">
            <a:extLst>
              <a:ext uri="{FF2B5EF4-FFF2-40B4-BE49-F238E27FC236}">
                <a16:creationId xmlns:a16="http://schemas.microsoft.com/office/drawing/2014/main" id="{9AF39E97-C892-45CA-A1A9-B62FEF14E250}"/>
              </a:ext>
            </a:extLst>
          </p:cNvPr>
          <p:cNvSpPr txBox="1"/>
          <p:nvPr/>
        </p:nvSpPr>
        <p:spPr>
          <a:xfrm>
            <a:off x="524256" y="4765963"/>
            <a:ext cx="6594189" cy="162521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a:solidFill>
                  <a:srgbClr val="FFFFFF"/>
                </a:solidFill>
                <a:latin typeface="+mj-lt"/>
                <a:ea typeface="+mj-ea"/>
                <a:cs typeface="+mj-cs"/>
              </a:rPr>
              <a:t>A new church?</a:t>
            </a:r>
          </a:p>
        </p:txBody>
      </p:sp>
      <p:sp>
        <p:nvSpPr>
          <p:cNvPr id="2" name="TextBox 1">
            <a:extLst>
              <a:ext uri="{FF2B5EF4-FFF2-40B4-BE49-F238E27FC236}">
                <a16:creationId xmlns:a16="http://schemas.microsoft.com/office/drawing/2014/main" id="{07733431-A623-4CC2-8C54-FB64E1CB981D}"/>
              </a:ext>
            </a:extLst>
          </p:cNvPr>
          <p:cNvSpPr txBox="1"/>
          <p:nvPr/>
        </p:nvSpPr>
        <p:spPr>
          <a:xfrm>
            <a:off x="6790267" y="917725"/>
            <a:ext cx="4663791" cy="4852362"/>
          </a:xfrm>
          <a:prstGeom prst="rect">
            <a:avLst/>
          </a:prstGeom>
        </p:spPr>
        <p:txBody>
          <a:bodyPr vert="horz" lIns="91440" tIns="45720" rIns="91440" bIns="45720" rtlCol="0" anchor="ctr">
            <a:normAutofit/>
          </a:bodyPr>
          <a:lstStyle/>
          <a:p>
            <a:pPr marL="228600" lvl="1">
              <a:lnSpc>
                <a:spcPct val="90000"/>
              </a:lnSpc>
              <a:spcAft>
                <a:spcPts val="600"/>
              </a:spcAft>
            </a:pPr>
            <a:r>
              <a:rPr lang="en-US" sz="2800" dirty="0">
                <a:latin typeface="Times New Roman" panose="02020603050405020304" pitchFamily="18" charset="0"/>
                <a:cs typeface="Times New Roman" panose="02020603050405020304" pitchFamily="18" charset="0"/>
              </a:rPr>
              <a:t>what is going to be created will effectively be a god. It's not a god in the sense that it makes lightning or causes hurricanes. But if there is something a billion times smarter than the smartest human, what else are you going to call it? And this time you will be able to talk to God, literally, and know that it’s listening.</a:t>
            </a:r>
          </a:p>
          <a:p>
            <a:pPr indent="-228600">
              <a:lnSpc>
                <a:spcPct val="90000"/>
              </a:lnSpc>
              <a:spcAft>
                <a:spcPts val="600"/>
              </a:spcAft>
              <a:buFont typeface="Arial" panose="020B0604020202020204" pitchFamily="34" charset="0"/>
              <a:buChar char="•"/>
            </a:pPr>
            <a:endParaRPr lang="en-US" sz="2000" dirty="0">
              <a:solidFill>
                <a:srgbClr val="FFFFFF"/>
              </a:solidFill>
            </a:endParaRPr>
          </a:p>
        </p:txBody>
      </p:sp>
    </p:spTree>
    <p:extLst>
      <p:ext uri="{BB962C8B-B14F-4D97-AF65-F5344CB8AC3E}">
        <p14:creationId xmlns:p14="http://schemas.microsoft.com/office/powerpoint/2010/main" val="83856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31997-10FC-4E5C-8148-1D8548D20DD0}"/>
              </a:ext>
            </a:extLst>
          </p:cNvPr>
          <p:cNvSpPr>
            <a:spLocks noGrp="1"/>
          </p:cNvSpPr>
          <p:nvPr>
            <p:ph type="title"/>
          </p:nvPr>
        </p:nvSpPr>
        <p:spPr>
          <a:xfrm>
            <a:off x="1036685" y="1152144"/>
            <a:ext cx="3794760" cy="3072393"/>
          </a:xfrm>
        </p:spPr>
        <p:txBody>
          <a:bodyPr vert="horz" lIns="91440" tIns="45720" rIns="91440" bIns="45720" rtlCol="0" anchor="b">
            <a:normAutofit fontScale="90000"/>
          </a:bodyPr>
          <a:lstStyle/>
          <a:p>
            <a:r>
              <a:rPr lang="en-US" sz="5200" b="1" kern="1200">
                <a:solidFill>
                  <a:schemeClr val="tx1"/>
                </a:solidFill>
                <a:latin typeface="+mj-lt"/>
                <a:ea typeface="+mj-ea"/>
                <a:cs typeface="+mj-cs"/>
              </a:rPr>
              <a:t>I don’t believe it!   You better believe it!</a:t>
            </a:r>
          </a:p>
        </p:txBody>
      </p:sp>
      <p:pic>
        <p:nvPicPr>
          <p:cNvPr id="1026" name="Picture 2" descr="Related image">
            <a:extLst>
              <a:ext uri="{FF2B5EF4-FFF2-40B4-BE49-F238E27FC236}">
                <a16:creationId xmlns:a16="http://schemas.microsoft.com/office/drawing/2014/main" id="{960807A2-4DEB-45B4-A8A6-D3EFFA0F883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619404" y="1122090"/>
            <a:ext cx="6192981" cy="4638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656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1F6BF78-8B63-433A-862C-728777701289}"/>
              </a:ext>
            </a:extLst>
          </p:cNvPr>
          <p:cNvSpPr txBox="1"/>
          <p:nvPr/>
        </p:nvSpPr>
        <p:spPr>
          <a:xfrm>
            <a:off x="398838" y="3028890"/>
            <a:ext cx="9665207" cy="3121172"/>
          </a:xfrm>
          <a:prstGeom prst="rect">
            <a:avLst/>
          </a:prstGeom>
        </p:spPr>
        <p:txBody>
          <a:bodyPr vert="horz" lIns="91440" tIns="45720" rIns="91440" bIns="45720" rtlCol="0">
            <a:noAutofit/>
          </a:bodyPr>
          <a:lstStyle/>
          <a:p>
            <a:pPr algn="ctr">
              <a:lnSpc>
                <a:spcPct val="150000"/>
              </a:lnSpc>
              <a:spcBef>
                <a:spcPts val="1000"/>
              </a:spcBef>
              <a:spcAft>
                <a:spcPts val="600"/>
              </a:spcAft>
            </a:pPr>
            <a:r>
              <a:rPr lang="en-US" sz="2800" kern="1200" dirty="0">
                <a:solidFill>
                  <a:schemeClr val="tx2"/>
                </a:solidFill>
                <a:effectLst/>
                <a:latin typeface="Times New Roman" panose="02020603050405020304" pitchFamily="18" charset="0"/>
                <a:cs typeface="Times New Roman" panose="02020603050405020304" pitchFamily="18" charset="0"/>
              </a:rPr>
              <a:t>Contemporary analytic philosophers of mind generally use the term “belief” to refer to the attitude we have, roughly, whenever we take something to be the case or regard it as true. To believe something, in this sense, needn't involve actively reflecting on it:</a:t>
            </a:r>
          </a:p>
          <a:p>
            <a:pPr algn="ctr">
              <a:lnSpc>
                <a:spcPct val="90000"/>
              </a:lnSpc>
              <a:spcBef>
                <a:spcPts val="1000"/>
              </a:spcBef>
            </a:pPr>
            <a:r>
              <a:rPr lang="en-US" kern="1200" dirty="0">
                <a:solidFill>
                  <a:schemeClr val="tx2"/>
                </a:solidFill>
                <a:effectLst/>
                <a:latin typeface="Times New Roman" panose="02020603050405020304" pitchFamily="18" charset="0"/>
                <a:cs typeface="Times New Roman" panose="02020603050405020304" pitchFamily="18" charset="0"/>
              </a:rPr>
              <a:t>  Stanford Encyclopedia of Philosophy</a:t>
            </a:r>
          </a:p>
        </p:txBody>
      </p:sp>
      <p:sp>
        <p:nvSpPr>
          <p:cNvPr id="5" name="TextBox 4">
            <a:extLst>
              <a:ext uri="{FF2B5EF4-FFF2-40B4-BE49-F238E27FC236}">
                <a16:creationId xmlns:a16="http://schemas.microsoft.com/office/drawing/2014/main" id="{CDF9CE00-1A2D-4E6A-8782-8FCF0E4A228B}"/>
              </a:ext>
            </a:extLst>
          </p:cNvPr>
          <p:cNvSpPr txBox="1"/>
          <p:nvPr/>
        </p:nvSpPr>
        <p:spPr>
          <a:xfrm>
            <a:off x="548640" y="583088"/>
            <a:ext cx="9665208" cy="1953868"/>
          </a:xfrm>
          <a:prstGeom prst="rect">
            <a:avLst/>
          </a:prstGeom>
          <a:noFill/>
        </p:spPr>
        <p:txBody>
          <a:bodyPr wrap="square">
            <a:spAutoFit/>
          </a:bodyPr>
          <a:lstStyle/>
          <a:p>
            <a:pPr>
              <a:lnSpc>
                <a:spcPct val="150000"/>
              </a:lnSpc>
              <a:spcAft>
                <a:spcPts val="600"/>
              </a:spcAft>
            </a:pPr>
            <a:r>
              <a:rPr lang="en-AU" sz="1600" dirty="0">
                <a:effectLst/>
                <a:latin typeface="Times New Roman" panose="02020603050405020304" pitchFamily="18" charset="0"/>
                <a:ea typeface="Times New Roman" panose="02020603050405020304" pitchFamily="18" charset="0"/>
              </a:rPr>
              <a:t>From Wiki</a:t>
            </a:r>
            <a:r>
              <a:rPr lang="en-AU" sz="2800" dirty="0">
                <a:effectLst/>
                <a:latin typeface="Times New Roman" panose="02020603050405020304" pitchFamily="18" charset="0"/>
                <a:ea typeface="Times New Roman" panose="02020603050405020304" pitchFamily="18" charset="0"/>
              </a:rPr>
              <a:t>, Belief</a:t>
            </a:r>
            <a:r>
              <a:rPr lang="en-AU" sz="2800" i="1" dirty="0">
                <a:solidFill>
                  <a:srgbClr val="222222"/>
                </a:solidFill>
                <a:effectLst/>
                <a:latin typeface="Times New Roman" panose="02020603050405020304" pitchFamily="18" charset="0"/>
                <a:ea typeface="Times New Roman" panose="02020603050405020304" pitchFamily="18" charset="0"/>
              </a:rPr>
              <a:t> </a:t>
            </a:r>
            <a:r>
              <a:rPr lang="en-AU" sz="2800" dirty="0">
                <a:solidFill>
                  <a:srgbClr val="222222"/>
                </a:solidFill>
                <a:effectLst/>
                <a:latin typeface="Times New Roman" panose="02020603050405020304" pitchFamily="18" charset="0"/>
                <a:ea typeface="Times New Roman" panose="02020603050405020304" pitchFamily="18" charset="0"/>
              </a:rPr>
              <a:t>is the state of </a:t>
            </a:r>
            <a:r>
              <a:rPr lang="en-AU" sz="2800" dirty="0">
                <a:solidFill>
                  <a:srgbClr val="000000"/>
                </a:solidFill>
                <a:effectLst/>
                <a:latin typeface="Times New Roman" panose="02020603050405020304" pitchFamily="18" charset="0"/>
                <a:ea typeface="Calibri Light" panose="020F0302020204030204" pitchFamily="34" charset="0"/>
              </a:rPr>
              <a:t>mind</a:t>
            </a:r>
            <a:r>
              <a:rPr lang="en-AU" sz="2800" dirty="0">
                <a:solidFill>
                  <a:srgbClr val="222222"/>
                </a:solidFill>
                <a:effectLst/>
                <a:latin typeface="Times New Roman" panose="02020603050405020304" pitchFamily="18" charset="0"/>
                <a:ea typeface="Times New Roman" panose="02020603050405020304" pitchFamily="18" charset="0"/>
              </a:rPr>
              <a:t> in which a person thinks something to be the case with or without there being </a:t>
            </a:r>
            <a:r>
              <a:rPr lang="en-AU" sz="2800" dirty="0">
                <a:solidFill>
                  <a:srgbClr val="000000"/>
                </a:solidFill>
                <a:effectLst/>
                <a:latin typeface="Times New Roman" panose="02020603050405020304" pitchFamily="18" charset="0"/>
                <a:ea typeface="Calibri Light" panose="020F0302020204030204" pitchFamily="34" charset="0"/>
              </a:rPr>
              <a:t>empirical evidence</a:t>
            </a:r>
            <a:r>
              <a:rPr lang="en-AU" sz="2800" dirty="0">
                <a:solidFill>
                  <a:srgbClr val="222222"/>
                </a:solidFill>
                <a:effectLst/>
                <a:latin typeface="Times New Roman" panose="02020603050405020304" pitchFamily="18" charset="0"/>
                <a:ea typeface="Times New Roman" panose="02020603050405020304" pitchFamily="18" charset="0"/>
              </a:rPr>
              <a:t> to prove that something is the case with factual certainty</a:t>
            </a:r>
            <a:endParaRPr lang="en-A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64064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3F8A0-D4F9-44DA-AD38-22A9A52A9B7E}"/>
              </a:ext>
            </a:extLst>
          </p:cNvPr>
          <p:cNvSpPr>
            <a:spLocks noGrp="1"/>
          </p:cNvSpPr>
          <p:nvPr>
            <p:ph type="title"/>
          </p:nvPr>
        </p:nvSpPr>
        <p:spPr>
          <a:xfrm>
            <a:off x="686834" y="1153572"/>
            <a:ext cx="3200400" cy="4461163"/>
          </a:xfrm>
        </p:spPr>
        <p:txBody>
          <a:bodyPr>
            <a:normAutofit/>
          </a:bodyPr>
          <a:lstStyle/>
          <a:p>
            <a:r>
              <a:rPr lang="en-AU" b="1">
                <a:solidFill>
                  <a:srgbClr val="FFFFFF"/>
                </a:solidFill>
              </a:rPr>
              <a:t>So what of belief?</a:t>
            </a:r>
          </a:p>
        </p:txBody>
      </p:sp>
      <p:sp>
        <p:nvSpPr>
          <p:cNvPr id="3" name="Content Placeholder 2">
            <a:extLst>
              <a:ext uri="{FF2B5EF4-FFF2-40B4-BE49-F238E27FC236}">
                <a16:creationId xmlns:a16="http://schemas.microsoft.com/office/drawing/2014/main" id="{C59B114F-1134-4396-84A1-EE2D9198FCF2}"/>
              </a:ext>
            </a:extLst>
          </p:cNvPr>
          <p:cNvSpPr>
            <a:spLocks noGrp="1"/>
          </p:cNvSpPr>
          <p:nvPr>
            <p:ph idx="1"/>
          </p:nvPr>
        </p:nvSpPr>
        <p:spPr>
          <a:xfrm>
            <a:off x="1398277" y="636190"/>
            <a:ext cx="6906491" cy="5585619"/>
          </a:xfrm>
        </p:spPr>
        <p:txBody>
          <a:bodyPr anchor="ctr">
            <a:normAutofit/>
          </a:bodyPr>
          <a:lstStyle/>
          <a:p>
            <a:r>
              <a:rPr lang="en-AU" sz="2600" dirty="0"/>
              <a:t>The word belief comes from two words.</a:t>
            </a:r>
            <a:br>
              <a:rPr lang="en-AU" sz="2600" dirty="0"/>
            </a:br>
            <a:r>
              <a:rPr lang="en-AU" sz="2600" b="1" dirty="0"/>
              <a:t>Be</a:t>
            </a:r>
            <a:r>
              <a:rPr lang="en-AU" sz="2600" dirty="0"/>
              <a:t> and </a:t>
            </a:r>
            <a:r>
              <a:rPr lang="en-AU" sz="2600" b="1" dirty="0"/>
              <a:t>lief</a:t>
            </a:r>
            <a:br>
              <a:rPr lang="en-AU" sz="2600" dirty="0"/>
            </a:br>
            <a:r>
              <a:rPr lang="en-AU" sz="2600" b="1" dirty="0"/>
              <a:t>Be</a:t>
            </a:r>
            <a:r>
              <a:rPr lang="en-AU" sz="2600" dirty="0"/>
              <a:t>: comes from being, which is a state of existence. To be is to live.</a:t>
            </a:r>
          </a:p>
          <a:p>
            <a:endParaRPr lang="en-AU" sz="2600" dirty="0"/>
          </a:p>
          <a:p>
            <a:r>
              <a:rPr lang="en-AU" sz="2600" dirty="0"/>
              <a:t>The second word </a:t>
            </a:r>
            <a:r>
              <a:rPr lang="en-AU" sz="2600" b="1" dirty="0"/>
              <a:t>lief</a:t>
            </a:r>
            <a:r>
              <a:rPr lang="en-AU" sz="2600" dirty="0"/>
              <a:t> comes from the Indo-European word </a:t>
            </a:r>
            <a:r>
              <a:rPr lang="en-AU" sz="2600" dirty="0" err="1"/>
              <a:t>leubh</a:t>
            </a:r>
            <a:r>
              <a:rPr lang="en-AU" sz="2600" dirty="0"/>
              <a:t> which means – love.</a:t>
            </a:r>
            <a:br>
              <a:rPr lang="en-AU" sz="2600" dirty="0"/>
            </a:br>
            <a:r>
              <a:rPr lang="en-AU" sz="2600" dirty="0"/>
              <a:t>So when you put them together it changes the entire idea of the word belief. </a:t>
            </a:r>
          </a:p>
          <a:p>
            <a:r>
              <a:rPr lang="en-AU" sz="2600" b="1" dirty="0"/>
              <a:t>Belief then means to be in love with. </a:t>
            </a:r>
          </a:p>
          <a:p>
            <a:r>
              <a:rPr lang="en-AU" sz="2600" dirty="0"/>
              <a:t>Would you believe that?</a:t>
            </a:r>
          </a:p>
        </p:txBody>
      </p:sp>
    </p:spTree>
    <p:extLst>
      <p:ext uri="{BB962C8B-B14F-4D97-AF65-F5344CB8AC3E}">
        <p14:creationId xmlns:p14="http://schemas.microsoft.com/office/powerpoint/2010/main" val="397588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2000"/>
                            </p:stCondLst>
                            <p:childTnLst>
                              <p:par>
                                <p:cTn id="12" presetID="31" presetClass="entr" presetSubtype="0" fill="hold" nodeType="afterEffect">
                                  <p:stCondLst>
                                    <p:cond delay="100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2" end="2"/>
                                            </p:txEl>
                                          </p:spTgt>
                                        </p:tgtEl>
                                      </p:cBhvr>
                                    </p:animEffect>
                                  </p:childTnLst>
                                </p:cTn>
                              </p:par>
                            </p:childTnLst>
                          </p:cTn>
                        </p:par>
                        <p:par>
                          <p:cTn id="18" fill="hold">
                            <p:stCondLst>
                              <p:cond delay="4000"/>
                            </p:stCondLst>
                            <p:childTnLst>
                              <p:par>
                                <p:cTn id="19" presetID="31" presetClass="entr" presetSubtype="0" fill="hold" nodeType="afterEffect">
                                  <p:stCondLst>
                                    <p:cond delay="100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3" end="3"/>
                                            </p:txEl>
                                          </p:spTgt>
                                        </p:tgtEl>
                                      </p:cBhvr>
                                    </p:animEffect>
                                  </p:childTnLst>
                                </p:cTn>
                              </p:par>
                            </p:childTnLst>
                          </p:cTn>
                        </p:par>
                        <p:par>
                          <p:cTn id="25" fill="hold">
                            <p:stCondLst>
                              <p:cond delay="6000"/>
                            </p:stCondLst>
                            <p:childTnLst>
                              <p:par>
                                <p:cTn id="26" presetID="31" presetClass="entr" presetSubtype="0" fill="hold" nodeType="afterEffect">
                                  <p:stCondLst>
                                    <p:cond delay="100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The Psychology of Fact-Checking - Scientific American">
            <a:extLst>
              <a:ext uri="{FF2B5EF4-FFF2-40B4-BE49-F238E27FC236}">
                <a16:creationId xmlns:a16="http://schemas.microsoft.com/office/drawing/2014/main" id="{1ADCAFC0-6A34-4719-914D-773500DCD7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2554" y="2004443"/>
            <a:ext cx="3150527" cy="20965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extBox 4">
            <a:extLst>
              <a:ext uri="{FF2B5EF4-FFF2-40B4-BE49-F238E27FC236}">
                <a16:creationId xmlns:a16="http://schemas.microsoft.com/office/drawing/2014/main" id="{7034309A-3C8D-432B-B204-78ADE7AC3036}"/>
              </a:ext>
            </a:extLst>
          </p:cNvPr>
          <p:cNvGraphicFramePr/>
          <p:nvPr>
            <p:extLst>
              <p:ext uri="{D42A27DB-BD31-4B8C-83A1-F6EECF244321}">
                <p14:modId xmlns:p14="http://schemas.microsoft.com/office/powerpoint/2010/main" val="1397611832"/>
              </p:ext>
            </p:extLst>
          </p:nvPr>
        </p:nvGraphicFramePr>
        <p:xfrm>
          <a:off x="4056462" y="480767"/>
          <a:ext cx="5217539" cy="4552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1BBC4102-0A23-4ED3-9E2A-2AEB79AE9444}"/>
              </a:ext>
            </a:extLst>
          </p:cNvPr>
          <p:cNvSpPr txBox="1"/>
          <p:nvPr/>
        </p:nvSpPr>
        <p:spPr>
          <a:xfrm>
            <a:off x="341906" y="5200153"/>
            <a:ext cx="9644932" cy="1846659"/>
          </a:xfrm>
          <a:prstGeom prst="rect">
            <a:avLst/>
          </a:prstGeom>
          <a:noFill/>
        </p:spPr>
        <p:txBody>
          <a:bodyPr wrap="square" rtlCol="0">
            <a:spAutoFit/>
          </a:bodyPr>
          <a:lstStyle/>
          <a:p>
            <a:r>
              <a:rPr lang="en-AU" sz="2400" b="1" dirty="0"/>
              <a:t>If this is so, what then is the truth? Truth is what is believed to be a fact by a person. That means you can believe whatever you want to believe. As long as you believe it to be true, it will be true for you and your life</a:t>
            </a:r>
            <a:endParaRPr lang="en-AU" sz="2400" dirty="0"/>
          </a:p>
          <a:p>
            <a:endParaRPr lang="en-AU" dirty="0"/>
          </a:p>
        </p:txBody>
      </p:sp>
    </p:spTree>
    <p:extLst>
      <p:ext uri="{BB962C8B-B14F-4D97-AF65-F5344CB8AC3E}">
        <p14:creationId xmlns:p14="http://schemas.microsoft.com/office/powerpoint/2010/main" val="3568879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AEDC121C-D58A-4623-879E-1B5E64C2EAA4}"/>
              </a:ext>
            </a:extLst>
          </p:cNvPr>
          <p:cNvPicPr>
            <a:picLocks noChangeAspect="1"/>
          </p:cNvPicPr>
          <p:nvPr/>
        </p:nvPicPr>
        <p:blipFill rotWithShape="1">
          <a:blip r:embed="rId2"/>
          <a:srcRect t="15730"/>
          <a:stretch/>
        </p:blipFill>
        <p:spPr>
          <a:xfrm>
            <a:off x="721896" y="0"/>
            <a:ext cx="12987537" cy="6857990"/>
          </a:xfrm>
          <a:prstGeom prst="rect">
            <a:avLst/>
          </a:prstGeom>
        </p:spPr>
      </p:pic>
      <p:graphicFrame>
        <p:nvGraphicFramePr>
          <p:cNvPr id="7" name="TextBox 4">
            <a:extLst>
              <a:ext uri="{FF2B5EF4-FFF2-40B4-BE49-F238E27FC236}">
                <a16:creationId xmlns:a16="http://schemas.microsoft.com/office/drawing/2014/main" id="{682D7026-ECEE-40A3-855F-CFA0C274F270}"/>
              </a:ext>
            </a:extLst>
          </p:cNvPr>
          <p:cNvGraphicFramePr/>
          <p:nvPr>
            <p:extLst>
              <p:ext uri="{D42A27DB-BD31-4B8C-83A1-F6EECF244321}">
                <p14:modId xmlns:p14="http://schemas.microsoft.com/office/powerpoint/2010/main" val="1922361149"/>
              </p:ext>
            </p:extLst>
          </p:nvPr>
        </p:nvGraphicFramePr>
        <p:xfrm>
          <a:off x="643467" y="882595"/>
          <a:ext cx="6891187" cy="5294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Thomas Edison">
            <a:extLst>
              <a:ext uri="{FF2B5EF4-FFF2-40B4-BE49-F238E27FC236}">
                <a16:creationId xmlns:a16="http://schemas.microsoft.com/office/drawing/2014/main" id="{D657FA09-6951-4F75-8638-5B2D9E9F5B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16571" y="1611454"/>
            <a:ext cx="3043959"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97FD797-9D01-4AB1-8EBC-2B6F833C7605}"/>
              </a:ext>
            </a:extLst>
          </p:cNvPr>
          <p:cNvSpPr txBox="1"/>
          <p:nvPr/>
        </p:nvSpPr>
        <p:spPr>
          <a:xfrm>
            <a:off x="9202572" y="5759777"/>
            <a:ext cx="3193675" cy="738664"/>
          </a:xfrm>
          <a:prstGeom prst="rect">
            <a:avLst/>
          </a:prstGeom>
          <a:noFill/>
        </p:spPr>
        <p:txBody>
          <a:bodyPr wrap="square" rtlCol="0">
            <a:spAutoFit/>
          </a:bodyPr>
          <a:lstStyle/>
          <a:p>
            <a:r>
              <a:rPr lang="en-AU" sz="2400" dirty="0"/>
              <a:t>Thomas A. Edison</a:t>
            </a:r>
          </a:p>
          <a:p>
            <a:endParaRPr lang="en-AU" dirty="0"/>
          </a:p>
        </p:txBody>
      </p:sp>
      <p:sp>
        <p:nvSpPr>
          <p:cNvPr id="3" name="TextBox 2">
            <a:extLst>
              <a:ext uri="{FF2B5EF4-FFF2-40B4-BE49-F238E27FC236}">
                <a16:creationId xmlns:a16="http://schemas.microsoft.com/office/drawing/2014/main" id="{1FDBEEB4-0E00-4153-9062-C0148800B8A3}"/>
              </a:ext>
            </a:extLst>
          </p:cNvPr>
          <p:cNvSpPr txBox="1"/>
          <p:nvPr/>
        </p:nvSpPr>
        <p:spPr>
          <a:xfrm>
            <a:off x="3043880" y="-24736"/>
            <a:ext cx="3101418" cy="769441"/>
          </a:xfrm>
          <a:prstGeom prst="rect">
            <a:avLst/>
          </a:prstGeom>
          <a:noFill/>
        </p:spPr>
        <p:txBody>
          <a:bodyPr wrap="square" rtlCol="0">
            <a:spAutoFit/>
          </a:bodyPr>
          <a:lstStyle/>
          <a:p>
            <a:r>
              <a:rPr lang="en-US" sz="4400" dirty="0"/>
              <a:t>Quotes</a:t>
            </a:r>
            <a:endParaRPr lang="en-AU" sz="4400" dirty="0"/>
          </a:p>
        </p:txBody>
      </p:sp>
    </p:spTree>
    <p:extLst>
      <p:ext uri="{BB962C8B-B14F-4D97-AF65-F5344CB8AC3E}">
        <p14:creationId xmlns:p14="http://schemas.microsoft.com/office/powerpoint/2010/main" val="841684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Hand reaching out to sun">
            <a:extLst>
              <a:ext uri="{FF2B5EF4-FFF2-40B4-BE49-F238E27FC236}">
                <a16:creationId xmlns:a16="http://schemas.microsoft.com/office/drawing/2014/main" id="{C5A2D15F-C628-4C01-A1A2-C6BC88E416F5}"/>
              </a:ext>
            </a:extLst>
          </p:cNvPr>
          <p:cNvPicPr>
            <a:picLocks noChangeAspect="1"/>
          </p:cNvPicPr>
          <p:nvPr/>
        </p:nvPicPr>
        <p:blipFill rotWithShape="1">
          <a:blip r:embed="rId2"/>
          <a:srcRect l="5531" r="2" b="2"/>
          <a:stretch/>
        </p:blipFill>
        <p:spPr>
          <a:xfrm>
            <a:off x="-15902" y="-87454"/>
            <a:ext cx="12207902" cy="6857990"/>
          </a:xfrm>
          <a:prstGeom prst="rect">
            <a:avLst/>
          </a:prstGeom>
        </p:spPr>
      </p:pic>
      <p:sp>
        <p:nvSpPr>
          <p:cNvPr id="5" name="TextBox 4">
            <a:extLst>
              <a:ext uri="{FF2B5EF4-FFF2-40B4-BE49-F238E27FC236}">
                <a16:creationId xmlns:a16="http://schemas.microsoft.com/office/drawing/2014/main" id="{B8B371C3-1C06-4E34-8C15-E69725913057}"/>
              </a:ext>
            </a:extLst>
          </p:cNvPr>
          <p:cNvSpPr txBox="1"/>
          <p:nvPr/>
        </p:nvSpPr>
        <p:spPr>
          <a:xfrm>
            <a:off x="1078992" y="1491916"/>
            <a:ext cx="10274807" cy="4697128"/>
          </a:xfrm>
          <a:prstGeom prst="rect">
            <a:avLst/>
          </a:prstGeom>
        </p:spPr>
        <p:txBody>
          <a:bodyPr vert="horz" lIns="91440" tIns="45720" rIns="91440" bIns="45720" rtlCol="0">
            <a:normAutofit/>
          </a:bodyPr>
          <a:lstStyle/>
          <a:p>
            <a:pPr>
              <a:lnSpc>
                <a:spcPct val="90000"/>
              </a:lnSpc>
              <a:spcAft>
                <a:spcPts val="600"/>
              </a:spcAft>
            </a:pPr>
            <a:r>
              <a:rPr lang="en-US" sz="2800" i="1" dirty="0">
                <a:effectLst/>
              </a:rPr>
              <a:t>To understand the difference between belief and knowledge  we need to understand how each is defined. </a:t>
            </a:r>
          </a:p>
          <a:p>
            <a:pPr>
              <a:lnSpc>
                <a:spcPct val="90000"/>
              </a:lnSpc>
              <a:spcAft>
                <a:spcPts val="600"/>
              </a:spcAft>
            </a:pPr>
            <a:endParaRPr lang="en-US" sz="2800" i="1" dirty="0">
              <a:effectLst/>
            </a:endParaRPr>
          </a:p>
          <a:p>
            <a:pPr>
              <a:lnSpc>
                <a:spcPct val="90000"/>
              </a:lnSpc>
              <a:spcAft>
                <a:spcPts val="600"/>
              </a:spcAft>
            </a:pPr>
            <a:r>
              <a:rPr lang="en-US" sz="2800" i="1" dirty="0">
                <a:effectLst/>
              </a:rPr>
              <a:t>Beliefs are those things that we understand to be true but may not be True. ... </a:t>
            </a:r>
          </a:p>
          <a:p>
            <a:pPr>
              <a:lnSpc>
                <a:spcPct val="90000"/>
              </a:lnSpc>
              <a:spcAft>
                <a:spcPts val="600"/>
              </a:spcAft>
            </a:pPr>
            <a:endParaRPr lang="en-US" sz="2800" i="1" dirty="0">
              <a:effectLst/>
            </a:endParaRPr>
          </a:p>
          <a:p>
            <a:pPr>
              <a:lnSpc>
                <a:spcPct val="90000"/>
              </a:lnSpc>
              <a:spcAft>
                <a:spcPts val="600"/>
              </a:spcAft>
            </a:pPr>
            <a:r>
              <a:rPr lang="en-US" sz="2800" i="1" dirty="0">
                <a:effectLst/>
              </a:rPr>
              <a:t>In other words, belief is the necessary result of being convinced.</a:t>
            </a:r>
            <a:endParaRPr lang="en-US" sz="2800" dirty="0">
              <a:effectLst/>
            </a:endParaRPr>
          </a:p>
        </p:txBody>
      </p:sp>
      <p:sp>
        <p:nvSpPr>
          <p:cNvPr id="2" name="TextBox 1">
            <a:extLst>
              <a:ext uri="{FF2B5EF4-FFF2-40B4-BE49-F238E27FC236}">
                <a16:creationId xmlns:a16="http://schemas.microsoft.com/office/drawing/2014/main" id="{3F4F8C08-5009-4617-8947-08BA71951580}"/>
              </a:ext>
            </a:extLst>
          </p:cNvPr>
          <p:cNvSpPr txBox="1"/>
          <p:nvPr/>
        </p:nvSpPr>
        <p:spPr>
          <a:xfrm>
            <a:off x="2627508" y="240632"/>
            <a:ext cx="5534526" cy="707886"/>
          </a:xfrm>
          <a:prstGeom prst="rect">
            <a:avLst/>
          </a:prstGeom>
          <a:noFill/>
        </p:spPr>
        <p:txBody>
          <a:bodyPr wrap="square" rtlCol="0">
            <a:spAutoFit/>
          </a:bodyPr>
          <a:lstStyle/>
          <a:p>
            <a:r>
              <a:rPr lang="en-US" sz="4000" dirty="0"/>
              <a:t>Belief and Knowledge.</a:t>
            </a:r>
            <a:endParaRPr lang="en-AU" sz="4000" dirty="0"/>
          </a:p>
        </p:txBody>
      </p:sp>
    </p:spTree>
    <p:extLst>
      <p:ext uri="{BB962C8B-B14F-4D97-AF65-F5344CB8AC3E}">
        <p14:creationId xmlns:p14="http://schemas.microsoft.com/office/powerpoint/2010/main" val="3559059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97DE10-F04E-4FD8-967F-2A1D761E72E4}"/>
              </a:ext>
            </a:extLst>
          </p:cNvPr>
          <p:cNvSpPr txBox="1"/>
          <p:nvPr/>
        </p:nvSpPr>
        <p:spPr>
          <a:xfrm>
            <a:off x="493776" y="533398"/>
            <a:ext cx="7909560" cy="5702810"/>
          </a:xfrm>
          <a:prstGeom prst="rect">
            <a:avLst/>
          </a:prstGeom>
        </p:spPr>
        <p:txBody>
          <a:bodyPr vert="horz" lIns="91440" tIns="45720" rIns="91440" bIns="45720" rtlCol="0">
            <a:normAutofit fontScale="92500" lnSpcReduction="20000"/>
          </a:bodyPr>
          <a:lstStyle/>
          <a:p>
            <a:pPr>
              <a:spcBef>
                <a:spcPts val="1000"/>
              </a:spcBef>
              <a:buClr>
                <a:schemeClr val="accent1"/>
              </a:buClr>
              <a:buSzPct val="80000"/>
            </a:pPr>
            <a:endParaRPr lang="en-AU" sz="2400" dirty="0">
              <a:solidFill>
                <a:srgbClr val="222222"/>
              </a:solidFill>
              <a:effectLst/>
              <a:latin typeface="Times New Roman" panose="02020603050405020304" pitchFamily="18" charset="0"/>
              <a:ea typeface="Times New Roman" panose="02020603050405020304" pitchFamily="18" charset="0"/>
            </a:endParaRPr>
          </a:p>
          <a:p>
            <a:pPr>
              <a:spcBef>
                <a:spcPts val="1000"/>
              </a:spcBef>
              <a:buClr>
                <a:schemeClr val="accent1"/>
              </a:buClr>
              <a:buSzPct val="80000"/>
            </a:pPr>
            <a:endParaRPr lang="en-AU" sz="2400" dirty="0">
              <a:solidFill>
                <a:srgbClr val="222222"/>
              </a:solidFill>
              <a:effectLst/>
              <a:latin typeface="Times New Roman" panose="02020603050405020304" pitchFamily="18" charset="0"/>
              <a:ea typeface="Times New Roman" panose="02020603050405020304" pitchFamily="18" charset="0"/>
            </a:endParaRPr>
          </a:p>
          <a:p>
            <a:pPr>
              <a:spcBef>
                <a:spcPts val="1000"/>
              </a:spcBef>
              <a:buClr>
                <a:schemeClr val="accent1"/>
              </a:buClr>
              <a:buSzPct val="80000"/>
            </a:pPr>
            <a:r>
              <a:rPr lang="en-AU" sz="3100" dirty="0">
                <a:solidFill>
                  <a:srgbClr val="222222"/>
                </a:solidFill>
                <a:effectLst/>
                <a:latin typeface="Times New Roman" panose="02020603050405020304" pitchFamily="18" charset="0"/>
                <a:ea typeface="Times New Roman" panose="02020603050405020304" pitchFamily="18" charset="0"/>
              </a:rPr>
              <a:t>The system of symbols which acts to establish powerful, pervasive, and long-lasting moods and motivations in men by formulating conceptions of a general order of existence and clothing these conceptions with such an aura of factuality that the moods and motivations seem uniquely realistic</a:t>
            </a:r>
            <a:r>
              <a:rPr lang="en-US" sz="2400" dirty="0">
                <a:solidFill>
                  <a:schemeClr val="bg1"/>
                </a:solidFill>
                <a:effectLst/>
              </a:rPr>
              <a:t>po</a:t>
            </a:r>
          </a:p>
          <a:p>
            <a:pPr>
              <a:spcBef>
                <a:spcPts val="1000"/>
              </a:spcBef>
              <a:buClr>
                <a:schemeClr val="accent1"/>
              </a:buClr>
              <a:buSzPct val="80000"/>
            </a:pPr>
            <a:endParaRPr lang="en-US" sz="2400" dirty="0">
              <a:solidFill>
                <a:schemeClr val="bg1"/>
              </a:solidFill>
              <a:effectLst/>
            </a:endParaRPr>
          </a:p>
          <a:p>
            <a:pPr>
              <a:spcBef>
                <a:spcPts val="1000"/>
              </a:spcBef>
              <a:buClr>
                <a:schemeClr val="accent1"/>
              </a:buClr>
              <a:buSzPct val="80000"/>
            </a:pPr>
            <a:endParaRPr lang="en-US" sz="2400" dirty="0">
              <a:solidFill>
                <a:schemeClr val="bg1"/>
              </a:solidFill>
              <a:effectLst/>
            </a:endParaRPr>
          </a:p>
          <a:p>
            <a:pPr>
              <a:spcBef>
                <a:spcPts val="1000"/>
              </a:spcBef>
              <a:buClr>
                <a:schemeClr val="accent1"/>
              </a:buClr>
              <a:buSzPct val="80000"/>
            </a:pPr>
            <a:endParaRPr lang="en-US" sz="2400" dirty="0">
              <a:solidFill>
                <a:schemeClr val="bg1"/>
              </a:solidFill>
              <a:effectLst/>
            </a:endParaRPr>
          </a:p>
          <a:p>
            <a:pPr>
              <a:spcBef>
                <a:spcPts val="1000"/>
              </a:spcBef>
              <a:buClr>
                <a:schemeClr val="accent1"/>
              </a:buClr>
              <a:buSzPct val="80000"/>
            </a:pPr>
            <a:r>
              <a:rPr lang="en-AU" sz="1800" dirty="0">
                <a:effectLst/>
                <a:latin typeface="Times New Roman" panose="02020603050405020304" pitchFamily="18" charset="0"/>
                <a:ea typeface="Times New Roman" panose="02020603050405020304" pitchFamily="18" charset="0"/>
              </a:rPr>
              <a:t>Clifford Geertz. 1926-2006 expert in Cultural Symbols.</a:t>
            </a:r>
            <a:r>
              <a:rPr lang="en-US" sz="2400" dirty="0" err="1">
                <a:solidFill>
                  <a:schemeClr val="bg1"/>
                </a:solidFill>
                <a:effectLst/>
              </a:rPr>
              <a:t>erful</a:t>
            </a:r>
            <a:r>
              <a:rPr lang="en-US" dirty="0">
                <a:solidFill>
                  <a:schemeClr val="bg1"/>
                </a:solidFill>
                <a:effectLst/>
              </a:rPr>
              <a:t> pervasive, and long-lasting moods and motivations in men by formulating conceptions of a general order of existence and clothing these conceptions with such an aura of factuality that the moods and motivations seem uniquely realistic</a:t>
            </a:r>
            <a:r>
              <a:rPr lang="en-US" i="1" dirty="0">
                <a:solidFill>
                  <a:schemeClr val="bg1"/>
                </a:solidFill>
                <a:effectLst/>
              </a:rPr>
              <a:t>.</a:t>
            </a:r>
            <a:endParaRPr lang="en-US" dirty="0">
              <a:solidFill>
                <a:schemeClr val="bg1"/>
              </a:solidFill>
              <a:effectLst/>
            </a:endParaRPr>
          </a:p>
          <a:p>
            <a:pPr>
              <a:spcBef>
                <a:spcPts val="1000"/>
              </a:spcBef>
              <a:buClr>
                <a:schemeClr val="accent1"/>
              </a:buClr>
              <a:buSzPct val="80000"/>
            </a:pPr>
            <a:r>
              <a:rPr lang="en-US" i="1" dirty="0">
                <a:solidFill>
                  <a:schemeClr val="bg1"/>
                </a:solidFill>
                <a:effectLst/>
              </a:rPr>
              <a:t>System</a:t>
            </a:r>
            <a:r>
              <a:rPr lang="en-US" dirty="0">
                <a:solidFill>
                  <a:schemeClr val="bg1"/>
                </a:solidFill>
                <a:effectLst/>
              </a:rPr>
              <a:t>, 1973</a:t>
            </a:r>
          </a:p>
        </p:txBody>
      </p:sp>
      <p:sp>
        <p:nvSpPr>
          <p:cNvPr id="2" name="TextBox 1">
            <a:extLst>
              <a:ext uri="{FF2B5EF4-FFF2-40B4-BE49-F238E27FC236}">
                <a16:creationId xmlns:a16="http://schemas.microsoft.com/office/drawing/2014/main" id="{E5B5C8FE-D147-479E-ABDD-10528ECD89B7}"/>
              </a:ext>
            </a:extLst>
          </p:cNvPr>
          <p:cNvSpPr txBox="1"/>
          <p:nvPr/>
        </p:nvSpPr>
        <p:spPr>
          <a:xfrm>
            <a:off x="662516" y="533398"/>
            <a:ext cx="8034866" cy="58477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Religion Defined</a:t>
            </a:r>
            <a:endParaRPr lang="en-AU" sz="3200" dirty="0">
              <a:latin typeface="Times New Roman" panose="02020603050405020304" pitchFamily="18" charset="0"/>
              <a:cs typeface="Times New Roman" panose="02020603050405020304" pitchFamily="18" charset="0"/>
            </a:endParaRPr>
          </a:p>
        </p:txBody>
      </p:sp>
      <p:pic>
        <p:nvPicPr>
          <p:cNvPr id="3074" name="Picture 2">
            <a:extLst>
              <a:ext uri="{FF2B5EF4-FFF2-40B4-BE49-F238E27FC236}">
                <a16:creationId xmlns:a16="http://schemas.microsoft.com/office/drawing/2014/main" id="{F6DD28B3-87C6-4F9F-BBA6-8D0ADB0584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7382" y="318736"/>
            <a:ext cx="1681495" cy="2514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86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67C3C-F48C-419B-95F4-F97D3E53664E}"/>
              </a:ext>
            </a:extLst>
          </p:cNvPr>
          <p:cNvSpPr>
            <a:spLocks noGrp="1"/>
          </p:cNvSpPr>
          <p:nvPr>
            <p:ph type="title"/>
          </p:nvPr>
        </p:nvSpPr>
        <p:spPr/>
        <p:txBody>
          <a:bodyPr/>
          <a:lstStyle/>
          <a:p>
            <a:pPr algn="ctr"/>
            <a:r>
              <a:rPr lang="en-AU" b="1" dirty="0"/>
              <a:t>L Ron Hubbard. Quotes</a:t>
            </a:r>
          </a:p>
        </p:txBody>
      </p:sp>
      <p:sp>
        <p:nvSpPr>
          <p:cNvPr id="3" name="Content Placeholder 2">
            <a:extLst>
              <a:ext uri="{FF2B5EF4-FFF2-40B4-BE49-F238E27FC236}">
                <a16:creationId xmlns:a16="http://schemas.microsoft.com/office/drawing/2014/main" id="{8699C08A-6D96-420B-95C4-7368DB8D24D7}"/>
              </a:ext>
            </a:extLst>
          </p:cNvPr>
          <p:cNvSpPr>
            <a:spLocks noGrp="1"/>
          </p:cNvSpPr>
          <p:nvPr>
            <p:ph idx="1"/>
          </p:nvPr>
        </p:nvSpPr>
        <p:spPr>
          <a:xfrm>
            <a:off x="1295401" y="2074333"/>
            <a:ext cx="6811651" cy="3801535"/>
          </a:xfrm>
        </p:spPr>
        <p:txBody>
          <a:bodyPr>
            <a:noAutofit/>
          </a:bodyPr>
          <a:lstStyle/>
          <a:p>
            <a:r>
              <a:rPr lang="en-AU" sz="2400" dirty="0"/>
              <a:t>Started the Scientology Religion.</a:t>
            </a:r>
          </a:p>
          <a:p>
            <a:endParaRPr lang="en-AU" sz="2400" dirty="0"/>
          </a:p>
          <a:p>
            <a:r>
              <a:rPr lang="en-AU" sz="2400" dirty="0"/>
              <a:t>Is quoted as saying </a:t>
            </a:r>
            <a:r>
              <a:rPr lang="en-AU" sz="2400" b="1" dirty="0"/>
              <a:t>You don't get rich writing science fiction.  If you want to get rich, you start a </a:t>
            </a:r>
            <a:r>
              <a:rPr lang="en-AU" sz="2400" b="1" dirty="0">
                <a:solidFill>
                  <a:schemeClr val="tx1">
                    <a:lumMod val="95000"/>
                    <a:lumOff val="5000"/>
                  </a:schemeClr>
                </a:solidFill>
              </a:rPr>
              <a:t>religion </a:t>
            </a:r>
            <a:r>
              <a:rPr lang="en-AU" sz="2400" dirty="0">
                <a:solidFill>
                  <a:schemeClr val="tx1">
                    <a:lumMod val="95000"/>
                    <a:lumOff val="5000"/>
                  </a:schemeClr>
                </a:solidFill>
              </a:rPr>
              <a:t>He did this in 1952</a:t>
            </a:r>
          </a:p>
          <a:p>
            <a:endParaRPr lang="en-AU" sz="2400" dirty="0">
              <a:solidFill>
                <a:schemeClr val="tx1">
                  <a:lumMod val="95000"/>
                  <a:lumOff val="5000"/>
                </a:schemeClr>
              </a:solidFill>
            </a:endParaRPr>
          </a:p>
          <a:p>
            <a:r>
              <a:rPr lang="en-AU" sz="2400" b="1" dirty="0"/>
              <a:t>The only way you can control anybody is to lie to them</a:t>
            </a:r>
            <a:endParaRPr lang="en-AU" sz="2400" dirty="0">
              <a:solidFill>
                <a:schemeClr val="tx1">
                  <a:lumMod val="95000"/>
                  <a:lumOff val="5000"/>
                </a:schemeClr>
              </a:solidFill>
            </a:endParaRPr>
          </a:p>
        </p:txBody>
      </p:sp>
      <p:pic>
        <p:nvPicPr>
          <p:cNvPr id="6" name="Picture 5">
            <a:extLst>
              <a:ext uri="{FF2B5EF4-FFF2-40B4-BE49-F238E27FC236}">
                <a16:creationId xmlns:a16="http://schemas.microsoft.com/office/drawing/2014/main" id="{4033E706-9732-4438-A365-D7394AD25CF0}"/>
              </a:ext>
            </a:extLst>
          </p:cNvPr>
          <p:cNvPicPr>
            <a:picLocks noChangeAspect="1"/>
          </p:cNvPicPr>
          <p:nvPr/>
        </p:nvPicPr>
        <p:blipFill>
          <a:blip r:embed="rId2"/>
          <a:stretch>
            <a:fillRect/>
          </a:stretch>
        </p:blipFill>
        <p:spPr>
          <a:xfrm>
            <a:off x="8469149" y="2396411"/>
            <a:ext cx="2560212" cy="3479457"/>
          </a:xfrm>
          <a:prstGeom prst="rect">
            <a:avLst/>
          </a:prstGeom>
        </p:spPr>
      </p:pic>
    </p:spTree>
    <p:extLst>
      <p:ext uri="{BB962C8B-B14F-4D97-AF65-F5344CB8AC3E}">
        <p14:creationId xmlns:p14="http://schemas.microsoft.com/office/powerpoint/2010/main" val="182432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par>
                          <p:cTn id="21" fill="hold">
                            <p:stCondLst>
                              <p:cond delay="2000"/>
                            </p:stCondLst>
                            <p:childTnLst>
                              <p:par>
                                <p:cTn id="22" presetID="26" presetClass="entr" presetSubtype="0" fill="hold" grpId="0" nodeType="afterEffect">
                                  <p:stCondLst>
                                    <p:cond delay="50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80">
                                          <p:stCondLst>
                                            <p:cond delay="0"/>
                                          </p:stCondLst>
                                        </p:cTn>
                                        <p:tgtEl>
                                          <p:spTgt spid="3">
                                            <p:txEl>
                                              <p:pRg st="2" end="2"/>
                                            </p:txEl>
                                          </p:spTgt>
                                        </p:tgtEl>
                                      </p:cBhvr>
                                    </p:animEffect>
                                    <p:anim calcmode="lin" valueType="num">
                                      <p:cBhvr>
                                        <p:cTn id="25"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3">
                                            <p:txEl>
                                              <p:pRg st="2" end="2"/>
                                            </p:txEl>
                                          </p:spTgt>
                                        </p:tgtEl>
                                      </p:cBhvr>
                                      <p:to x="100000" y="60000"/>
                                    </p:animScale>
                                    <p:animScale>
                                      <p:cBhvr>
                                        <p:cTn id="31" dur="166" decel="50000">
                                          <p:stCondLst>
                                            <p:cond delay="676"/>
                                          </p:stCondLst>
                                        </p:cTn>
                                        <p:tgtEl>
                                          <p:spTgt spid="3">
                                            <p:txEl>
                                              <p:pRg st="2" end="2"/>
                                            </p:txEl>
                                          </p:spTgt>
                                        </p:tgtEl>
                                      </p:cBhvr>
                                      <p:to x="100000" y="100000"/>
                                    </p:animScale>
                                    <p:animScale>
                                      <p:cBhvr>
                                        <p:cTn id="32" dur="26">
                                          <p:stCondLst>
                                            <p:cond delay="1312"/>
                                          </p:stCondLst>
                                        </p:cTn>
                                        <p:tgtEl>
                                          <p:spTgt spid="3">
                                            <p:txEl>
                                              <p:pRg st="2" end="2"/>
                                            </p:txEl>
                                          </p:spTgt>
                                        </p:tgtEl>
                                      </p:cBhvr>
                                      <p:to x="100000" y="80000"/>
                                    </p:animScale>
                                    <p:animScale>
                                      <p:cBhvr>
                                        <p:cTn id="33" dur="166" decel="50000">
                                          <p:stCondLst>
                                            <p:cond delay="1338"/>
                                          </p:stCondLst>
                                        </p:cTn>
                                        <p:tgtEl>
                                          <p:spTgt spid="3">
                                            <p:txEl>
                                              <p:pRg st="2" end="2"/>
                                            </p:txEl>
                                          </p:spTgt>
                                        </p:tgtEl>
                                      </p:cBhvr>
                                      <p:to x="100000" y="100000"/>
                                    </p:animScale>
                                    <p:animScale>
                                      <p:cBhvr>
                                        <p:cTn id="34" dur="26">
                                          <p:stCondLst>
                                            <p:cond delay="1642"/>
                                          </p:stCondLst>
                                        </p:cTn>
                                        <p:tgtEl>
                                          <p:spTgt spid="3">
                                            <p:txEl>
                                              <p:pRg st="2" end="2"/>
                                            </p:txEl>
                                          </p:spTgt>
                                        </p:tgtEl>
                                      </p:cBhvr>
                                      <p:to x="100000" y="90000"/>
                                    </p:animScale>
                                    <p:animScale>
                                      <p:cBhvr>
                                        <p:cTn id="35" dur="166" decel="50000">
                                          <p:stCondLst>
                                            <p:cond delay="1668"/>
                                          </p:stCondLst>
                                        </p:cTn>
                                        <p:tgtEl>
                                          <p:spTgt spid="3">
                                            <p:txEl>
                                              <p:pRg st="2" end="2"/>
                                            </p:txEl>
                                          </p:spTgt>
                                        </p:tgtEl>
                                      </p:cBhvr>
                                      <p:to x="100000" y="100000"/>
                                    </p:animScale>
                                    <p:animScale>
                                      <p:cBhvr>
                                        <p:cTn id="36" dur="26">
                                          <p:stCondLst>
                                            <p:cond delay="1808"/>
                                          </p:stCondLst>
                                        </p:cTn>
                                        <p:tgtEl>
                                          <p:spTgt spid="3">
                                            <p:txEl>
                                              <p:pRg st="2" end="2"/>
                                            </p:txEl>
                                          </p:spTgt>
                                        </p:tgtEl>
                                      </p:cBhvr>
                                      <p:to x="100000" y="95000"/>
                                    </p:animScale>
                                    <p:animScale>
                                      <p:cBhvr>
                                        <p:cTn id="37" dur="166" decel="50000">
                                          <p:stCondLst>
                                            <p:cond delay="1834"/>
                                          </p:stCondLst>
                                        </p:cTn>
                                        <p:tgtEl>
                                          <p:spTgt spid="3">
                                            <p:txEl>
                                              <p:pRg st="2" end="2"/>
                                            </p:txEl>
                                          </p:spTgt>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70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wipe(down)">
                                      <p:cBhvr>
                                        <p:cTn id="42" dur="580">
                                          <p:stCondLst>
                                            <p:cond delay="0"/>
                                          </p:stCondLst>
                                        </p:cTn>
                                        <p:tgtEl>
                                          <p:spTgt spid="3">
                                            <p:txEl>
                                              <p:pRg st="4" end="4"/>
                                            </p:txEl>
                                          </p:spTgt>
                                        </p:tgtEl>
                                      </p:cBhvr>
                                    </p:animEffect>
                                    <p:anim calcmode="lin" valueType="num">
                                      <p:cBhvr>
                                        <p:cTn id="43"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8" dur="26">
                                          <p:stCondLst>
                                            <p:cond delay="650"/>
                                          </p:stCondLst>
                                        </p:cTn>
                                        <p:tgtEl>
                                          <p:spTgt spid="3">
                                            <p:txEl>
                                              <p:pRg st="4" end="4"/>
                                            </p:txEl>
                                          </p:spTgt>
                                        </p:tgtEl>
                                      </p:cBhvr>
                                      <p:to x="100000" y="60000"/>
                                    </p:animScale>
                                    <p:animScale>
                                      <p:cBhvr>
                                        <p:cTn id="49" dur="166" decel="50000">
                                          <p:stCondLst>
                                            <p:cond delay="676"/>
                                          </p:stCondLst>
                                        </p:cTn>
                                        <p:tgtEl>
                                          <p:spTgt spid="3">
                                            <p:txEl>
                                              <p:pRg st="4" end="4"/>
                                            </p:txEl>
                                          </p:spTgt>
                                        </p:tgtEl>
                                      </p:cBhvr>
                                      <p:to x="100000" y="100000"/>
                                    </p:animScale>
                                    <p:animScale>
                                      <p:cBhvr>
                                        <p:cTn id="50" dur="26">
                                          <p:stCondLst>
                                            <p:cond delay="1312"/>
                                          </p:stCondLst>
                                        </p:cTn>
                                        <p:tgtEl>
                                          <p:spTgt spid="3">
                                            <p:txEl>
                                              <p:pRg st="4" end="4"/>
                                            </p:txEl>
                                          </p:spTgt>
                                        </p:tgtEl>
                                      </p:cBhvr>
                                      <p:to x="100000" y="80000"/>
                                    </p:animScale>
                                    <p:animScale>
                                      <p:cBhvr>
                                        <p:cTn id="51" dur="166" decel="50000">
                                          <p:stCondLst>
                                            <p:cond delay="1338"/>
                                          </p:stCondLst>
                                        </p:cTn>
                                        <p:tgtEl>
                                          <p:spTgt spid="3">
                                            <p:txEl>
                                              <p:pRg st="4" end="4"/>
                                            </p:txEl>
                                          </p:spTgt>
                                        </p:tgtEl>
                                      </p:cBhvr>
                                      <p:to x="100000" y="100000"/>
                                    </p:animScale>
                                    <p:animScale>
                                      <p:cBhvr>
                                        <p:cTn id="52" dur="26">
                                          <p:stCondLst>
                                            <p:cond delay="1642"/>
                                          </p:stCondLst>
                                        </p:cTn>
                                        <p:tgtEl>
                                          <p:spTgt spid="3">
                                            <p:txEl>
                                              <p:pRg st="4" end="4"/>
                                            </p:txEl>
                                          </p:spTgt>
                                        </p:tgtEl>
                                      </p:cBhvr>
                                      <p:to x="100000" y="90000"/>
                                    </p:animScale>
                                    <p:animScale>
                                      <p:cBhvr>
                                        <p:cTn id="53" dur="166" decel="50000">
                                          <p:stCondLst>
                                            <p:cond delay="1668"/>
                                          </p:stCondLst>
                                        </p:cTn>
                                        <p:tgtEl>
                                          <p:spTgt spid="3">
                                            <p:txEl>
                                              <p:pRg st="4" end="4"/>
                                            </p:txEl>
                                          </p:spTgt>
                                        </p:tgtEl>
                                      </p:cBhvr>
                                      <p:to x="100000" y="100000"/>
                                    </p:animScale>
                                    <p:animScale>
                                      <p:cBhvr>
                                        <p:cTn id="54" dur="26">
                                          <p:stCondLst>
                                            <p:cond delay="1808"/>
                                          </p:stCondLst>
                                        </p:cTn>
                                        <p:tgtEl>
                                          <p:spTgt spid="3">
                                            <p:txEl>
                                              <p:pRg st="4" end="4"/>
                                            </p:txEl>
                                          </p:spTgt>
                                        </p:tgtEl>
                                      </p:cBhvr>
                                      <p:to x="100000" y="95000"/>
                                    </p:animScale>
                                    <p:animScale>
                                      <p:cBhvr>
                                        <p:cTn id="55"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566B9EC-9AD6-45CC-A537-016C3B576413}"/>
              </a:ext>
            </a:extLst>
          </p:cNvPr>
          <p:cNvSpPr txBox="1"/>
          <p:nvPr/>
        </p:nvSpPr>
        <p:spPr>
          <a:xfrm>
            <a:off x="810705" y="615881"/>
            <a:ext cx="10567448" cy="5246116"/>
          </a:xfrm>
          <a:prstGeom prst="rect">
            <a:avLst/>
          </a:prstGeom>
          <a:noFill/>
        </p:spPr>
        <p:txBody>
          <a:bodyPr wrap="square">
            <a:spAutoFit/>
          </a:bodyPr>
          <a:lstStyle/>
          <a:p>
            <a:pPr>
              <a:lnSpc>
                <a:spcPct val="150000"/>
              </a:lnSpc>
              <a:spcAft>
                <a:spcPts val="600"/>
              </a:spcAft>
            </a:pPr>
            <a:r>
              <a:rPr lang="en-AU" sz="2400" b="1" i="1" dirty="0">
                <a:solidFill>
                  <a:srgbClr val="222222"/>
                </a:solidFill>
                <a:effectLst/>
                <a:latin typeface="Georgia" panose="02040502050405020303" pitchFamily="18" charset="0"/>
                <a:ea typeface="Times New Roman" panose="02020603050405020304" pitchFamily="18" charset="0"/>
              </a:rPr>
              <a:t>Religion</a:t>
            </a:r>
            <a:r>
              <a:rPr lang="en-AU" sz="2400" i="1" dirty="0">
                <a:solidFill>
                  <a:srgbClr val="222222"/>
                </a:solidFill>
                <a:effectLst/>
                <a:latin typeface="Georgia" panose="02040502050405020303" pitchFamily="18" charset="0"/>
                <a:ea typeface="Times New Roman" panose="02020603050405020304" pitchFamily="18" charset="0"/>
              </a:rPr>
              <a:t> usually describes the belief in a superhuman controlling power involving a God or gods; it entails a system of faith and worship as well as, like </a:t>
            </a:r>
            <a:r>
              <a:rPr lang="en-AU" sz="2400" b="1" i="1" dirty="0">
                <a:solidFill>
                  <a:srgbClr val="222222"/>
                </a:solidFill>
                <a:effectLst/>
                <a:latin typeface="Georgia" panose="02040502050405020303" pitchFamily="18" charset="0"/>
                <a:ea typeface="Times New Roman" panose="02020603050405020304" pitchFamily="18" charset="0"/>
              </a:rPr>
              <a:t>Ideology </a:t>
            </a:r>
            <a:r>
              <a:rPr lang="en-AU" sz="2400" i="1" dirty="0">
                <a:solidFill>
                  <a:srgbClr val="222222"/>
                </a:solidFill>
                <a:effectLst/>
                <a:latin typeface="Georgia" panose="02040502050405020303" pitchFamily="18" charset="0"/>
                <a:ea typeface="Times New Roman" panose="02020603050405020304" pitchFamily="18" charset="0"/>
              </a:rPr>
              <a:t> an underlying set of values, myths, ideas, attitudes, beliefs and doctrine that shape the behavioural approach to political, economic, social, cultural values.</a:t>
            </a:r>
          </a:p>
          <a:p>
            <a:pPr>
              <a:lnSpc>
                <a:spcPct val="150000"/>
              </a:lnSpc>
              <a:spcAft>
                <a:spcPts val="600"/>
              </a:spcAft>
            </a:pPr>
            <a:r>
              <a:rPr lang="en-AU" sz="2400" b="1" dirty="0">
                <a:effectLst/>
                <a:latin typeface="Times New Roman" panose="02020603050405020304" pitchFamily="18" charset="0"/>
                <a:ea typeface="Times New Roman" panose="02020603050405020304" pitchFamily="18" charset="0"/>
              </a:rPr>
              <a:t> </a:t>
            </a:r>
            <a:r>
              <a:rPr lang="en-AU" sz="2400" b="1" dirty="0">
                <a:effectLst/>
                <a:latin typeface="Georgia" panose="02040502050405020303" pitchFamily="18" charset="0"/>
                <a:ea typeface="Times New Roman" panose="02020603050405020304" pitchFamily="18" charset="0"/>
              </a:rPr>
              <a:t>Ideology</a:t>
            </a:r>
            <a:r>
              <a:rPr lang="en-AU" sz="2400" dirty="0">
                <a:effectLst/>
                <a:latin typeface="Georgia" panose="02040502050405020303" pitchFamily="18" charset="0"/>
                <a:ea typeface="Times New Roman" panose="02020603050405020304" pitchFamily="18" charset="0"/>
              </a:rPr>
              <a:t> then refers to a set of beliefs and doctrines that back a certain social institution or an organization. </a:t>
            </a:r>
            <a:r>
              <a:rPr lang="en-AU" sz="2400" b="1" dirty="0">
                <a:effectLst/>
                <a:latin typeface="Georgia" panose="02040502050405020303" pitchFamily="18" charset="0"/>
                <a:ea typeface="Times New Roman" panose="02020603050405020304" pitchFamily="18" charset="0"/>
              </a:rPr>
              <a:t>Personal ideology</a:t>
            </a:r>
            <a:r>
              <a:rPr lang="en-AU" sz="2400" dirty="0">
                <a:effectLst/>
                <a:latin typeface="Georgia" panose="02040502050405020303" pitchFamily="18" charset="0"/>
                <a:ea typeface="Times New Roman" panose="02020603050405020304" pitchFamily="18" charset="0"/>
              </a:rPr>
              <a:t> is an individual's philosophy of how life should be and of what forces influence human living. </a:t>
            </a:r>
          </a:p>
          <a:p>
            <a:pPr>
              <a:lnSpc>
                <a:spcPct val="150000"/>
              </a:lnSpc>
              <a:spcAft>
                <a:spcPts val="600"/>
              </a:spcAft>
            </a:pPr>
            <a:endParaRPr lang="en-AU" sz="2800" dirty="0">
              <a:effectLst/>
              <a:latin typeface="Georgia" panose="02040502050405020303" pitchFamily="18" charset="0"/>
              <a:ea typeface="Times New Roman" panose="02020603050405020304" pitchFamily="18" charset="0"/>
            </a:endParaRPr>
          </a:p>
        </p:txBody>
      </p:sp>
    </p:spTree>
    <p:extLst>
      <p:ext uri="{BB962C8B-B14F-4D97-AF65-F5344CB8AC3E}">
        <p14:creationId xmlns:p14="http://schemas.microsoft.com/office/powerpoint/2010/main" val="1244576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67552684-4E23-4729-B125-7F8D5566E2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3436" y="964640"/>
            <a:ext cx="7892143" cy="5022273"/>
          </a:xfrm>
          <a:prstGeom prst="rect">
            <a:avLst/>
          </a:prstGeom>
        </p:spPr>
      </p:pic>
    </p:spTree>
    <p:extLst>
      <p:ext uri="{BB962C8B-B14F-4D97-AF65-F5344CB8AC3E}">
        <p14:creationId xmlns:p14="http://schemas.microsoft.com/office/powerpoint/2010/main" val="2216728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68DC055-D6A5-46C7-9775-B48B2D0965FC}"/>
              </a:ext>
            </a:extLst>
          </p:cNvPr>
          <p:cNvSpPr txBox="1"/>
          <p:nvPr/>
        </p:nvSpPr>
        <p:spPr>
          <a:xfrm>
            <a:off x="402336" y="176844"/>
            <a:ext cx="11210544" cy="6263253"/>
          </a:xfrm>
          <a:prstGeom prst="rect">
            <a:avLst/>
          </a:prstGeom>
          <a:noFill/>
        </p:spPr>
        <p:txBody>
          <a:bodyPr wrap="square">
            <a:spAutoFit/>
          </a:bodyPr>
          <a:lstStyle/>
          <a:p>
            <a:pPr>
              <a:lnSpc>
                <a:spcPct val="150000"/>
              </a:lnSpc>
              <a:spcAft>
                <a:spcPts val="600"/>
              </a:spcAft>
            </a:pPr>
            <a:r>
              <a:rPr lang="en-AU" sz="2400" i="1" dirty="0">
                <a:solidFill>
                  <a:srgbClr val="231F20"/>
                </a:solidFill>
                <a:effectLst/>
                <a:latin typeface="Georgia" panose="02040502050405020303" pitchFamily="18" charset="0"/>
                <a:ea typeface="Times New Roman" panose="02020603050405020304" pitchFamily="18" charset="0"/>
              </a:rPr>
              <a:t>A Mason is </a:t>
            </a:r>
            <a:r>
              <a:rPr lang="en-AU" sz="2400" i="1" dirty="0" err="1">
                <a:solidFill>
                  <a:srgbClr val="231F20"/>
                </a:solidFill>
                <a:effectLst/>
                <a:latin typeface="Georgia" panose="02040502050405020303" pitchFamily="18" charset="0"/>
                <a:ea typeface="Times New Roman" panose="02020603050405020304" pitchFamily="18" charset="0"/>
              </a:rPr>
              <a:t>oblig’d</a:t>
            </a:r>
            <a:r>
              <a:rPr lang="en-AU" sz="2400" i="1" dirty="0">
                <a:solidFill>
                  <a:srgbClr val="231F20"/>
                </a:solidFill>
                <a:effectLst/>
                <a:latin typeface="Georgia" panose="02040502050405020303" pitchFamily="18" charset="0"/>
                <a:ea typeface="Times New Roman" panose="02020603050405020304" pitchFamily="18" charset="0"/>
              </a:rPr>
              <a:t> by his Tenure, to obey the moral Law; and if he rightly understands the Art, he will never be a stupid Atheist, nor an irreligious Libertine. But though in ancient Times Masons were </a:t>
            </a:r>
            <a:r>
              <a:rPr lang="en-AU" sz="2400" i="1" dirty="0" err="1">
                <a:solidFill>
                  <a:srgbClr val="231F20"/>
                </a:solidFill>
                <a:effectLst/>
                <a:latin typeface="Georgia" panose="02040502050405020303" pitchFamily="18" charset="0"/>
                <a:ea typeface="Times New Roman" panose="02020603050405020304" pitchFamily="18" charset="0"/>
              </a:rPr>
              <a:t>charg’d</a:t>
            </a:r>
            <a:r>
              <a:rPr lang="en-AU" sz="2400" i="1" dirty="0">
                <a:solidFill>
                  <a:srgbClr val="231F20"/>
                </a:solidFill>
                <a:effectLst/>
                <a:latin typeface="Georgia" panose="02040502050405020303" pitchFamily="18" charset="0"/>
                <a:ea typeface="Times New Roman" panose="02020603050405020304" pitchFamily="18" charset="0"/>
              </a:rPr>
              <a:t> in every Country to be of the Religion of that Country or Nation, </a:t>
            </a:r>
            <a:r>
              <a:rPr lang="en-AU" sz="2400" b="1" i="1" dirty="0">
                <a:solidFill>
                  <a:srgbClr val="231F20"/>
                </a:solidFill>
                <a:effectLst/>
                <a:latin typeface="Georgia" panose="02040502050405020303" pitchFamily="18" charset="0"/>
                <a:ea typeface="Times New Roman" panose="02020603050405020304" pitchFamily="18" charset="0"/>
              </a:rPr>
              <a:t>whatever it was, </a:t>
            </a:r>
            <a:r>
              <a:rPr lang="en-AU" sz="2400" b="1" i="1" u="sng" dirty="0">
                <a:solidFill>
                  <a:srgbClr val="231F20"/>
                </a:solidFill>
                <a:effectLst/>
                <a:latin typeface="Georgia" panose="02040502050405020303" pitchFamily="18" charset="0"/>
                <a:ea typeface="Times New Roman" panose="02020603050405020304" pitchFamily="18" charset="0"/>
              </a:rPr>
              <a:t>yet ’tis now thought more expedient only to oblige them to that Religion in which all Men agree, leaving their particular Opinions to themselves</a:t>
            </a:r>
            <a:r>
              <a:rPr lang="en-AU" sz="2400" i="1" u="sng" dirty="0">
                <a:solidFill>
                  <a:srgbClr val="231F20"/>
                </a:solidFill>
                <a:effectLst/>
                <a:latin typeface="Georgia" panose="02040502050405020303" pitchFamily="18" charset="0"/>
                <a:ea typeface="Times New Roman" panose="02020603050405020304" pitchFamily="18" charset="0"/>
              </a:rPr>
              <a:t>; </a:t>
            </a:r>
            <a:r>
              <a:rPr lang="en-AU" sz="2400" dirty="0">
                <a:solidFill>
                  <a:srgbClr val="231F20"/>
                </a:solidFill>
                <a:effectLst/>
                <a:latin typeface="Georgia" panose="02040502050405020303" pitchFamily="18" charset="0"/>
                <a:ea typeface="Times New Roman" panose="02020603050405020304" pitchFamily="18" charset="0"/>
              </a:rPr>
              <a:t>(my emphasis)</a:t>
            </a:r>
            <a:r>
              <a:rPr lang="en-AU" sz="2400" i="1" u="sng" dirty="0">
                <a:solidFill>
                  <a:srgbClr val="231F20"/>
                </a:solidFill>
                <a:effectLst/>
                <a:latin typeface="Georgia" panose="02040502050405020303" pitchFamily="18" charset="0"/>
                <a:ea typeface="Times New Roman" panose="02020603050405020304" pitchFamily="18" charset="0"/>
              </a:rPr>
              <a:t>  that is, to be good Men and true, or Men of Honour and Honesty, by whatever Denominations or Persuasions they may be </a:t>
            </a:r>
            <a:r>
              <a:rPr lang="en-AU" sz="2400" i="1" u="sng" dirty="0" err="1">
                <a:solidFill>
                  <a:srgbClr val="231F20"/>
                </a:solidFill>
                <a:effectLst/>
                <a:latin typeface="Georgia" panose="02040502050405020303" pitchFamily="18" charset="0"/>
                <a:ea typeface="Times New Roman" panose="02020603050405020304" pitchFamily="18" charset="0"/>
              </a:rPr>
              <a:t>distinguish’d</a:t>
            </a:r>
            <a:r>
              <a:rPr lang="en-AU" sz="2400" i="1" u="sng" dirty="0">
                <a:solidFill>
                  <a:srgbClr val="231F20"/>
                </a:solidFill>
                <a:effectLst/>
                <a:latin typeface="Georgia" panose="02040502050405020303" pitchFamily="18" charset="0"/>
                <a:ea typeface="Times New Roman" panose="02020603050405020304" pitchFamily="18" charset="0"/>
              </a:rPr>
              <a:t> ; whereby Masonry becomes the </a:t>
            </a:r>
            <a:r>
              <a:rPr lang="en-AU" sz="2400" i="1" u="sng" dirty="0" err="1">
                <a:solidFill>
                  <a:srgbClr val="231F20"/>
                </a:solidFill>
                <a:effectLst/>
                <a:latin typeface="Georgia" panose="02040502050405020303" pitchFamily="18" charset="0"/>
                <a:ea typeface="Times New Roman" panose="02020603050405020304" pitchFamily="18" charset="0"/>
              </a:rPr>
              <a:t>Center</a:t>
            </a:r>
            <a:r>
              <a:rPr lang="en-AU" sz="2400" i="1" u="sng" dirty="0">
                <a:solidFill>
                  <a:srgbClr val="231F20"/>
                </a:solidFill>
                <a:effectLst/>
                <a:latin typeface="Georgia" panose="02040502050405020303" pitchFamily="18" charset="0"/>
                <a:ea typeface="Times New Roman" panose="02020603050405020304" pitchFamily="18" charset="0"/>
              </a:rPr>
              <a:t> of Union, and the Means of conciliating true Friendship among Persons that must else have </a:t>
            </a:r>
            <a:r>
              <a:rPr lang="en-AU" sz="2400" i="1" u="sng" dirty="0" err="1">
                <a:solidFill>
                  <a:srgbClr val="231F20"/>
                </a:solidFill>
                <a:effectLst/>
                <a:latin typeface="Georgia" panose="02040502050405020303" pitchFamily="18" charset="0"/>
                <a:ea typeface="Times New Roman" panose="02020603050405020304" pitchFamily="18" charset="0"/>
              </a:rPr>
              <a:t>remain’d</a:t>
            </a:r>
            <a:r>
              <a:rPr lang="en-AU" sz="2400" i="1" u="sng" dirty="0">
                <a:solidFill>
                  <a:srgbClr val="231F20"/>
                </a:solidFill>
                <a:effectLst/>
                <a:latin typeface="Georgia" panose="02040502050405020303" pitchFamily="18" charset="0"/>
                <a:ea typeface="Times New Roman" panose="02020603050405020304" pitchFamily="18" charset="0"/>
              </a:rPr>
              <a:t> at a perpetual Distance</a:t>
            </a:r>
            <a:r>
              <a:rPr lang="en-AU" sz="2400" u="sng" dirty="0">
                <a:solidFill>
                  <a:srgbClr val="231F20"/>
                </a:solidFill>
                <a:effectLst/>
                <a:latin typeface="Georgia" panose="02040502050405020303" pitchFamily="18" charset="0"/>
                <a:ea typeface="Times New Roman" panose="02020603050405020304" pitchFamily="18" charset="0"/>
              </a:rPr>
              <a:t>.</a:t>
            </a:r>
            <a:endParaRPr lang="en-AU" sz="2400" dirty="0">
              <a:effectLst/>
              <a:latin typeface="Georgia" panose="02040502050405020303" pitchFamily="18" charset="0"/>
              <a:ea typeface="Times New Roman" panose="02020603050405020304" pitchFamily="18" charset="0"/>
            </a:endParaRPr>
          </a:p>
          <a:p>
            <a:r>
              <a:rPr lang="en-AU" sz="1800" dirty="0">
                <a:effectLst/>
                <a:latin typeface="Times New Roman" panose="02020603050405020304" pitchFamily="18" charset="0"/>
                <a:ea typeface="Times New Roman" panose="02020603050405020304" pitchFamily="18" charset="0"/>
              </a:rPr>
              <a:t>From 1723, the original Grand Lodge Constitutions. </a:t>
            </a:r>
          </a:p>
          <a:p>
            <a:endParaRPr lang="en-AU" dirty="0"/>
          </a:p>
        </p:txBody>
      </p:sp>
    </p:spTree>
    <p:extLst>
      <p:ext uri="{BB962C8B-B14F-4D97-AF65-F5344CB8AC3E}">
        <p14:creationId xmlns:p14="http://schemas.microsoft.com/office/powerpoint/2010/main" val="30096392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739C29D-A277-4233-AEB8-47E6DC4C1535}"/>
              </a:ext>
            </a:extLst>
          </p:cNvPr>
          <p:cNvSpPr txBox="1"/>
          <p:nvPr/>
        </p:nvSpPr>
        <p:spPr>
          <a:xfrm>
            <a:off x="210312" y="928414"/>
            <a:ext cx="11640312" cy="5416868"/>
          </a:xfrm>
          <a:prstGeom prst="rect">
            <a:avLst/>
          </a:prstGeom>
          <a:noFill/>
        </p:spPr>
        <p:txBody>
          <a:bodyPr wrap="square">
            <a:spAutoFit/>
          </a:bodyPr>
          <a:lstStyle/>
          <a:p>
            <a:pPr>
              <a:lnSpc>
                <a:spcPct val="150000"/>
              </a:lnSpc>
              <a:spcAft>
                <a:spcPts val="600"/>
              </a:spcAft>
            </a:pPr>
            <a:r>
              <a:rPr lang="en-AU" sz="2000" i="1" dirty="0">
                <a:solidFill>
                  <a:srgbClr val="000000"/>
                </a:solidFill>
                <a:effectLst/>
                <a:latin typeface="Georgia" panose="02040502050405020303" pitchFamily="18" charset="0"/>
                <a:ea typeface="Times New Roman" panose="02020603050405020304" pitchFamily="18" charset="0"/>
              </a:rPr>
              <a:t>A </a:t>
            </a:r>
            <a:r>
              <a:rPr lang="en-AU" sz="2000" i="1" cap="small" dirty="0">
                <a:solidFill>
                  <a:srgbClr val="000000"/>
                </a:solidFill>
                <a:effectLst/>
                <a:latin typeface="Georgia" panose="02040502050405020303" pitchFamily="18" charset="0"/>
                <a:ea typeface="Times New Roman" panose="02020603050405020304" pitchFamily="18" charset="0"/>
              </a:rPr>
              <a:t>Mason </a:t>
            </a:r>
            <a:r>
              <a:rPr lang="en-AU" sz="2000" i="1" dirty="0">
                <a:solidFill>
                  <a:srgbClr val="000000"/>
                </a:solidFill>
                <a:effectLst/>
                <a:latin typeface="Georgia" panose="02040502050405020303" pitchFamily="18" charset="0"/>
                <a:ea typeface="Times New Roman" panose="02020603050405020304" pitchFamily="18" charset="0"/>
              </a:rPr>
              <a:t>is obliged, by his tenure, to obey the moral law; and if he rightly understand the art he will never be a stupid atheist nor an irreligious libertine. He, of all men, should best understand that GOD </a:t>
            </a:r>
            <a:r>
              <a:rPr lang="en-AU" sz="2000" i="1" dirty="0" err="1">
                <a:solidFill>
                  <a:srgbClr val="000000"/>
                </a:solidFill>
                <a:effectLst/>
                <a:latin typeface="Georgia" panose="02040502050405020303" pitchFamily="18" charset="0"/>
                <a:ea typeface="Times New Roman" panose="02020603050405020304" pitchFamily="18" charset="0"/>
              </a:rPr>
              <a:t>seeth</a:t>
            </a:r>
            <a:r>
              <a:rPr lang="en-AU" sz="2000" i="1" dirty="0">
                <a:solidFill>
                  <a:srgbClr val="000000"/>
                </a:solidFill>
                <a:effectLst/>
                <a:latin typeface="Georgia" panose="02040502050405020303" pitchFamily="18" charset="0"/>
                <a:ea typeface="Times New Roman" panose="02020603050405020304" pitchFamily="18" charset="0"/>
              </a:rPr>
              <a:t> not as man </a:t>
            </a:r>
            <a:r>
              <a:rPr lang="en-AU" sz="2000" i="1" dirty="0" err="1">
                <a:solidFill>
                  <a:srgbClr val="000000"/>
                </a:solidFill>
                <a:effectLst/>
                <a:latin typeface="Georgia" panose="02040502050405020303" pitchFamily="18" charset="0"/>
                <a:ea typeface="Times New Roman" panose="02020603050405020304" pitchFamily="18" charset="0"/>
              </a:rPr>
              <a:t>seeth</a:t>
            </a:r>
            <a:r>
              <a:rPr lang="en-AU" sz="2000" i="1" dirty="0">
                <a:solidFill>
                  <a:srgbClr val="000000"/>
                </a:solidFill>
                <a:effectLst/>
                <a:latin typeface="Georgia" panose="02040502050405020303" pitchFamily="18" charset="0"/>
                <a:ea typeface="Times New Roman" panose="02020603050405020304" pitchFamily="18" charset="0"/>
              </a:rPr>
              <a:t>; for man </a:t>
            </a:r>
            <a:r>
              <a:rPr lang="en-AU" sz="2000" i="1" dirty="0" err="1">
                <a:solidFill>
                  <a:srgbClr val="000000"/>
                </a:solidFill>
                <a:effectLst/>
                <a:latin typeface="Georgia" panose="02040502050405020303" pitchFamily="18" charset="0"/>
                <a:ea typeface="Times New Roman" panose="02020603050405020304" pitchFamily="18" charset="0"/>
              </a:rPr>
              <a:t>looketh</a:t>
            </a:r>
            <a:r>
              <a:rPr lang="en-AU" sz="2000" i="1" dirty="0">
                <a:solidFill>
                  <a:srgbClr val="000000"/>
                </a:solidFill>
                <a:effectLst/>
                <a:latin typeface="Georgia" panose="02040502050405020303" pitchFamily="18" charset="0"/>
                <a:ea typeface="Times New Roman" panose="02020603050405020304" pitchFamily="18" charset="0"/>
              </a:rPr>
              <a:t> at the outward appearance, but GOD </a:t>
            </a:r>
            <a:r>
              <a:rPr lang="en-AU" sz="2000" i="1" dirty="0" err="1">
                <a:solidFill>
                  <a:srgbClr val="000000"/>
                </a:solidFill>
                <a:effectLst/>
                <a:latin typeface="Georgia" panose="02040502050405020303" pitchFamily="18" charset="0"/>
                <a:ea typeface="Times New Roman" panose="02020603050405020304" pitchFamily="18" charset="0"/>
              </a:rPr>
              <a:t>looketh</a:t>
            </a:r>
            <a:r>
              <a:rPr lang="en-AU" sz="2000" i="1" dirty="0">
                <a:solidFill>
                  <a:srgbClr val="000000"/>
                </a:solidFill>
                <a:effectLst/>
                <a:latin typeface="Georgia" panose="02040502050405020303" pitchFamily="18" charset="0"/>
                <a:ea typeface="Times New Roman" panose="02020603050405020304" pitchFamily="18" charset="0"/>
              </a:rPr>
              <a:t> to the heart. A mason is, therefore, particularly bound never to act against the dictates of his conscience. Let a man's religion or mode of worship be what it may, he is not excluded from the order</a:t>
            </a:r>
            <a:r>
              <a:rPr lang="en-AU" sz="2000" b="1" i="1" dirty="0">
                <a:solidFill>
                  <a:srgbClr val="000000"/>
                </a:solidFill>
                <a:effectLst/>
                <a:latin typeface="Georgia" panose="02040502050405020303" pitchFamily="18" charset="0"/>
                <a:ea typeface="Times New Roman" panose="02020603050405020304" pitchFamily="18" charset="0"/>
              </a:rPr>
              <a:t>, provided he believe in the glorious architect of heaven and earth,</a:t>
            </a:r>
            <a:r>
              <a:rPr lang="en-AU" sz="2000" i="1" dirty="0">
                <a:solidFill>
                  <a:srgbClr val="000000"/>
                </a:solidFill>
                <a:effectLst/>
                <a:latin typeface="Georgia" panose="02040502050405020303" pitchFamily="18" charset="0"/>
                <a:ea typeface="Times New Roman" panose="02020603050405020304" pitchFamily="18" charset="0"/>
              </a:rPr>
              <a:t> and practise the sacred duties of morality. Masons unite with the virtuous of every persuasion in the firm and pleasing bond of fraternal love; they are taught to view the errors of mankind with compassion, and to strive, by the purity of their own conduct, to demonstrate the superior excellence of the faith they may profess. Thus masonry is the centre of union between good men and true, and the happy means of conciliating friendship amongst those who must otherwise have remained at a perpetual distance</a:t>
            </a:r>
            <a:r>
              <a:rPr lang="en-AU" sz="2000" dirty="0">
                <a:solidFill>
                  <a:srgbClr val="000000"/>
                </a:solidFill>
                <a:effectLst/>
                <a:latin typeface="Georgia" panose="02040502050405020303" pitchFamily="18" charset="0"/>
                <a:ea typeface="Times New Roman" panose="02020603050405020304" pitchFamily="18" charset="0"/>
              </a:rPr>
              <a:t>.</a:t>
            </a:r>
            <a:r>
              <a:rPr lang="en-AU" sz="2000" dirty="0">
                <a:effectLst/>
                <a:latin typeface="Georgia" panose="02040502050405020303" pitchFamily="18" charset="0"/>
                <a:ea typeface="Times New Roman" panose="02020603050405020304" pitchFamily="18" charset="0"/>
              </a:rPr>
              <a:t> </a:t>
            </a:r>
          </a:p>
          <a:p>
            <a:r>
              <a:rPr lang="en-US" sz="1100" dirty="0">
                <a:effectLst/>
                <a:latin typeface="Times New Roman" panose="02020603050405020304" pitchFamily="18" charset="0"/>
                <a:ea typeface="Times New Roman" panose="02020603050405020304" pitchFamily="18" charset="0"/>
              </a:rPr>
              <a:t>The 1815 Constitution</a:t>
            </a:r>
            <a:endParaRPr lang="en-A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54928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48C5-83D3-4EF7-9A92-FF48C21F3B30}"/>
              </a:ext>
            </a:extLst>
          </p:cNvPr>
          <p:cNvSpPr>
            <a:spLocks noGrp="1"/>
          </p:cNvSpPr>
          <p:nvPr>
            <p:ph type="title"/>
          </p:nvPr>
        </p:nvSpPr>
        <p:spPr>
          <a:xfrm>
            <a:off x="677334" y="609600"/>
            <a:ext cx="8596668" cy="743712"/>
          </a:xfrm>
        </p:spPr>
        <p:txBody>
          <a:bodyPr/>
          <a:lstStyle/>
          <a:p>
            <a:r>
              <a:rPr lang="en-US" dirty="0"/>
              <a:t>Grand Orient of France</a:t>
            </a:r>
            <a:endParaRPr lang="en-AU" dirty="0"/>
          </a:p>
        </p:txBody>
      </p:sp>
      <p:sp>
        <p:nvSpPr>
          <p:cNvPr id="3" name="Content Placeholder 2">
            <a:extLst>
              <a:ext uri="{FF2B5EF4-FFF2-40B4-BE49-F238E27FC236}">
                <a16:creationId xmlns:a16="http://schemas.microsoft.com/office/drawing/2014/main" id="{BCCA22A4-970A-4988-AE87-D023CC1A7D7D}"/>
              </a:ext>
            </a:extLst>
          </p:cNvPr>
          <p:cNvSpPr>
            <a:spLocks noGrp="1"/>
          </p:cNvSpPr>
          <p:nvPr>
            <p:ph idx="1"/>
          </p:nvPr>
        </p:nvSpPr>
        <p:spPr>
          <a:xfrm>
            <a:off x="677334" y="1428626"/>
            <a:ext cx="8596668" cy="3880773"/>
          </a:xfrm>
        </p:spPr>
        <p:txBody>
          <a:bodyPr/>
          <a:lstStyle/>
          <a:p>
            <a:r>
              <a:rPr lang="en-US" dirty="0"/>
              <a:t>Founded in 1728 or 1733 or 1736. Records vary.</a:t>
            </a:r>
          </a:p>
          <a:p>
            <a:r>
              <a:rPr lang="en-US" b="0" i="0" dirty="0">
                <a:solidFill>
                  <a:srgbClr val="202122"/>
                </a:solidFill>
                <a:effectLst/>
                <a:latin typeface="Arial" panose="020B0604020202020204" pitchFamily="34" charset="0"/>
              </a:rPr>
              <a:t>In 1877, at the instigation of the Protestant pastor </a:t>
            </a:r>
            <a:r>
              <a:rPr lang="en-US" b="0" i="0" u="none" strike="noStrike" dirty="0">
                <a:solidFill>
                  <a:schemeClr val="tx1"/>
                </a:solidFill>
                <a:effectLst/>
                <a:latin typeface="Arial" panose="020B0604020202020204" pitchFamily="34" charset="0"/>
              </a:rPr>
              <a:t>Frédéric </a:t>
            </a:r>
            <a:r>
              <a:rPr lang="en-US" b="0" i="0" u="none" strike="noStrike" dirty="0" err="1">
                <a:solidFill>
                  <a:schemeClr val="tx1"/>
                </a:solidFill>
                <a:effectLst/>
                <a:latin typeface="Arial" panose="020B0604020202020204" pitchFamily="34" charset="0"/>
              </a:rPr>
              <a:t>Desmons</a:t>
            </a:r>
            <a:r>
              <a:rPr lang="en-US" b="0" i="0" dirty="0">
                <a:solidFill>
                  <a:schemeClr val="tx1"/>
                </a:solidFill>
                <a:effectLst/>
                <a:latin typeface="Arial" panose="020B0604020202020204" pitchFamily="34" charset="0"/>
              </a:rPr>
              <a:t>, </a:t>
            </a:r>
            <a:r>
              <a:rPr lang="en-US" b="0" i="0" dirty="0">
                <a:solidFill>
                  <a:srgbClr val="202122"/>
                </a:solidFill>
                <a:effectLst/>
                <a:latin typeface="Arial" panose="020B0604020202020204" pitchFamily="34" charset="0"/>
              </a:rPr>
              <a:t>it allowed those who had no belief in a </a:t>
            </a:r>
            <a:r>
              <a:rPr lang="en-US" b="0" i="0" u="none" strike="noStrike" dirty="0">
                <a:solidFill>
                  <a:schemeClr val="tx1"/>
                </a:solidFill>
                <a:effectLst/>
                <a:latin typeface="Arial" panose="020B0604020202020204" pitchFamily="34" charset="0"/>
              </a:rPr>
              <a:t>supreme being</a:t>
            </a:r>
            <a:r>
              <a:rPr lang="en-US" b="0" i="0" dirty="0">
                <a:solidFill>
                  <a:schemeClr val="tx1"/>
                </a:solidFill>
                <a:effectLst/>
                <a:latin typeface="Arial" panose="020B0604020202020204" pitchFamily="34" charset="0"/>
              </a:rPr>
              <a:t> </a:t>
            </a:r>
            <a:r>
              <a:rPr lang="en-US" b="0" i="0" dirty="0">
                <a:solidFill>
                  <a:srgbClr val="202122"/>
                </a:solidFill>
                <a:effectLst/>
                <a:latin typeface="Arial" panose="020B0604020202020204" pitchFamily="34" charset="0"/>
              </a:rPr>
              <a:t>to be admitted.</a:t>
            </a:r>
          </a:p>
          <a:p>
            <a:r>
              <a:rPr lang="en-US" b="0" i="0" dirty="0">
                <a:solidFill>
                  <a:schemeClr val="tx1"/>
                </a:solidFill>
                <a:effectLst/>
                <a:latin typeface="Arial" panose="020B0604020202020204" pitchFamily="34" charset="0"/>
              </a:rPr>
              <a:t>The Grand Orient advanced the concept of </a:t>
            </a:r>
            <a:r>
              <a:rPr lang="en-US" b="0" i="0" u="none" strike="noStrike" dirty="0">
                <a:solidFill>
                  <a:schemeClr val="tx1"/>
                </a:solidFill>
                <a:effectLst/>
                <a:latin typeface="Arial" panose="020B0604020202020204" pitchFamily="34" charset="0"/>
              </a:rPr>
              <a:t>Laïcité</a:t>
            </a:r>
            <a:r>
              <a:rPr lang="en-US" b="0" i="0" dirty="0">
                <a:solidFill>
                  <a:schemeClr val="tx1"/>
                </a:solidFill>
                <a:effectLst/>
                <a:latin typeface="Arial" panose="020B0604020202020204" pitchFamily="34" charset="0"/>
              </a:rPr>
              <a:t>, a </a:t>
            </a:r>
            <a:r>
              <a:rPr lang="en-US" b="0" i="0" u="none" strike="noStrike" dirty="0">
                <a:solidFill>
                  <a:schemeClr val="tx1"/>
                </a:solidFill>
                <a:effectLst/>
                <a:latin typeface="Arial" panose="020B0604020202020204" pitchFamily="34" charset="0"/>
              </a:rPr>
              <a:t>French</a:t>
            </a:r>
            <a:r>
              <a:rPr lang="en-US" b="0" i="0" dirty="0">
                <a:solidFill>
                  <a:schemeClr val="tx1"/>
                </a:solidFill>
                <a:effectLst/>
                <a:latin typeface="Arial" panose="020B0604020202020204" pitchFamily="34" charset="0"/>
              </a:rPr>
              <a:t> concept of the </a:t>
            </a:r>
            <a:r>
              <a:rPr lang="en-US" b="0" i="0" u="none" strike="noStrike" dirty="0">
                <a:solidFill>
                  <a:schemeClr val="tx1"/>
                </a:solidFill>
                <a:effectLst/>
                <a:latin typeface="Arial" panose="020B0604020202020204" pitchFamily="34" charset="0"/>
              </a:rPr>
              <a:t>separation of church and state</a:t>
            </a:r>
            <a:r>
              <a:rPr lang="en-US" b="0" i="0" dirty="0">
                <a:solidFill>
                  <a:schemeClr val="tx1"/>
                </a:solidFill>
                <a:effectLst/>
                <a:latin typeface="Arial" panose="020B0604020202020204" pitchFamily="34" charset="0"/>
              </a:rPr>
              <a:t> and the absence of religious </a:t>
            </a:r>
            <a:r>
              <a:rPr lang="en-US" b="0" i="0" dirty="0">
                <a:solidFill>
                  <a:srgbClr val="202122"/>
                </a:solidFill>
                <a:effectLst/>
                <a:latin typeface="Arial" panose="020B0604020202020204" pitchFamily="34" charset="0"/>
              </a:rPr>
              <a:t>interference in government affairs.</a:t>
            </a:r>
          </a:p>
          <a:p>
            <a:r>
              <a:rPr lang="en-US" b="0" i="0" dirty="0">
                <a:solidFill>
                  <a:srgbClr val="202122"/>
                </a:solidFill>
                <a:effectLst/>
                <a:latin typeface="Arial" panose="020B0604020202020204" pitchFamily="34" charset="0"/>
              </a:rPr>
              <a:t> It upholds a series of guiding principles or ideals (</a:t>
            </a:r>
            <a:r>
              <a:rPr lang="en-US" b="0" i="1" dirty="0" err="1">
                <a:solidFill>
                  <a:srgbClr val="202122"/>
                </a:solidFill>
                <a:effectLst/>
                <a:latin typeface="Arial" panose="020B0604020202020204" pitchFamily="34" charset="0"/>
              </a:rPr>
              <a:t>valeurs</a:t>
            </a:r>
            <a:r>
              <a:rPr lang="en-US" b="0" i="0" dirty="0">
                <a:solidFill>
                  <a:srgbClr val="202122"/>
                </a:solidFill>
                <a:effectLst/>
                <a:latin typeface="Arial" panose="020B0604020202020204" pitchFamily="34" charset="0"/>
              </a:rPr>
              <a:t>), which individual members are expected to defend, and which the Grand Orient as a corporate body promotes; like Democracy. Laicity, Social Solidarity, Citizenship, Environment, Human Dignity and Human Rights.</a:t>
            </a:r>
            <a:endParaRPr lang="en-AU" dirty="0"/>
          </a:p>
        </p:txBody>
      </p:sp>
    </p:spTree>
    <p:extLst>
      <p:ext uri="{BB962C8B-B14F-4D97-AF65-F5344CB8AC3E}">
        <p14:creationId xmlns:p14="http://schemas.microsoft.com/office/powerpoint/2010/main" val="4225180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5333D-7670-49E6-9EAB-E8FF4A2AC2AB}"/>
              </a:ext>
            </a:extLst>
          </p:cNvPr>
          <p:cNvSpPr>
            <a:spLocks noGrp="1"/>
          </p:cNvSpPr>
          <p:nvPr>
            <p:ph type="title"/>
          </p:nvPr>
        </p:nvSpPr>
        <p:spPr>
          <a:xfrm>
            <a:off x="677333" y="609600"/>
            <a:ext cx="8805333" cy="1320800"/>
          </a:xfrm>
        </p:spPr>
        <p:txBody>
          <a:bodyPr>
            <a:normAutofit/>
          </a:bodyPr>
          <a:lstStyle/>
          <a:p>
            <a:r>
              <a:rPr lang="en-AU" sz="3200" b="1" dirty="0"/>
              <a:t>As one Scottish Grand Lodge authority puts it</a:t>
            </a:r>
          </a:p>
        </p:txBody>
      </p:sp>
      <p:sp>
        <p:nvSpPr>
          <p:cNvPr id="3" name="Content Placeholder 2">
            <a:extLst>
              <a:ext uri="{FF2B5EF4-FFF2-40B4-BE49-F238E27FC236}">
                <a16:creationId xmlns:a16="http://schemas.microsoft.com/office/drawing/2014/main" id="{91EA3E5D-B349-4A9C-9390-BC0ED04D73AB}"/>
              </a:ext>
            </a:extLst>
          </p:cNvPr>
          <p:cNvSpPr>
            <a:spLocks noGrp="1"/>
          </p:cNvSpPr>
          <p:nvPr>
            <p:ph idx="1"/>
          </p:nvPr>
        </p:nvSpPr>
        <p:spPr>
          <a:xfrm>
            <a:off x="781665" y="1488613"/>
            <a:ext cx="8596668" cy="3880773"/>
          </a:xfrm>
        </p:spPr>
        <p:txBody>
          <a:bodyPr/>
          <a:lstStyle/>
          <a:p>
            <a:endParaRPr lang="en-AU" dirty="0"/>
          </a:p>
          <a:p>
            <a:pPr marL="0" indent="0">
              <a:buNone/>
            </a:pPr>
            <a:r>
              <a:rPr lang="en-AU" sz="2400" dirty="0"/>
              <a:t>The Volume of the Sacred Law, no matter though it be our Bible or the Sacred Writings of the Hindu, the </a:t>
            </a:r>
            <a:r>
              <a:rPr lang="en-AU" sz="2400" dirty="0" err="1"/>
              <a:t>Zendavesta</a:t>
            </a:r>
            <a:r>
              <a:rPr lang="en-AU" sz="2400" dirty="0"/>
              <a:t> of the Parsee, or the Koran of the Mohammedan, typifies the Mind or Will of the GAOTU, the Great First Cause - the Creator and Preserver of the  Universe - the  Great  Life-Giver, that Great Unknown and Unknowable which is manifested in His Universe</a:t>
            </a:r>
            <a:r>
              <a:rPr lang="en-AU" sz="2400" b="1" dirty="0"/>
              <a:t>. It is a symbol and a symbol only, and it is shown as supporting the other two symbols, the Square and Compasses</a:t>
            </a:r>
            <a:r>
              <a:rPr lang="en-AU" sz="2400" dirty="0"/>
              <a:t> (my emphasis) </a:t>
            </a:r>
          </a:p>
        </p:txBody>
      </p:sp>
    </p:spTree>
    <p:extLst>
      <p:ext uri="{BB962C8B-B14F-4D97-AF65-F5344CB8AC3E}">
        <p14:creationId xmlns:p14="http://schemas.microsoft.com/office/powerpoint/2010/main" val="3479817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AF956F-06D8-4725-A0D3-F4935B1BA9E3}"/>
              </a:ext>
            </a:extLst>
          </p:cNvPr>
          <p:cNvSpPr txBox="1"/>
          <p:nvPr/>
        </p:nvSpPr>
        <p:spPr>
          <a:xfrm>
            <a:off x="704088" y="897538"/>
            <a:ext cx="10808208" cy="5139869"/>
          </a:xfrm>
          <a:prstGeom prst="rect">
            <a:avLst/>
          </a:prstGeom>
          <a:noFill/>
        </p:spPr>
        <p:txBody>
          <a:bodyPr wrap="square">
            <a:spAutoFit/>
          </a:bodyPr>
          <a:lstStyle/>
          <a:p>
            <a:pPr>
              <a:lnSpc>
                <a:spcPct val="150000"/>
              </a:lnSpc>
              <a:spcBef>
                <a:spcPts val="1200"/>
              </a:spcBef>
              <a:spcAft>
                <a:spcPts val="600"/>
              </a:spcAft>
            </a:pPr>
            <a:r>
              <a:rPr lang="en-AU" sz="1800" b="1" kern="0" dirty="0">
                <a:effectLst/>
                <a:latin typeface="Times New Roman" panose="02020603050405020304" pitchFamily="18" charset="0"/>
                <a:ea typeface="Calibri Light" panose="020F0302020204030204" pitchFamily="34" charset="0"/>
                <a:cs typeface="Times New Roman" panose="02020603050405020304" pitchFamily="18" charset="0"/>
              </a:rPr>
              <a:t>What is an Oath/Vow?</a:t>
            </a:r>
          </a:p>
          <a:p>
            <a:pPr>
              <a:lnSpc>
                <a:spcPct val="150000"/>
              </a:lnSpc>
              <a:spcAft>
                <a:spcPts val="600"/>
              </a:spcAft>
            </a:pPr>
            <a:r>
              <a:rPr lang="en-AU" sz="1800" dirty="0">
                <a:effectLst/>
                <a:latin typeface="Times New Roman" panose="02020603050405020304" pitchFamily="18" charset="0"/>
                <a:ea typeface="Times New Roman" panose="02020603050405020304" pitchFamily="18" charset="0"/>
              </a:rPr>
              <a:t>Every Candidate is required to take his Obligation on that book or on the Volume which is held by his creed to impart sanctity to an oath or promise taken upon it.  So how do we define an oath?</a:t>
            </a:r>
            <a:endParaRPr lang="en-AU" sz="1600" dirty="0">
              <a:effectLst/>
              <a:latin typeface="Times New Roman" panose="02020603050405020304" pitchFamily="18" charset="0"/>
              <a:ea typeface="Times New Roman" panose="02020603050405020304" pitchFamily="18" charset="0"/>
            </a:endParaRPr>
          </a:p>
          <a:p>
            <a:pPr>
              <a:lnSpc>
                <a:spcPct val="150000"/>
              </a:lnSpc>
              <a:spcAft>
                <a:spcPts val="600"/>
              </a:spcAft>
            </a:pPr>
            <a:r>
              <a:rPr lang="en-AU" sz="2400" dirty="0">
                <a:effectLst/>
                <a:latin typeface="Georgia" panose="02040502050405020303" pitchFamily="18" charset="0"/>
                <a:ea typeface="Times New Roman" panose="02020603050405020304" pitchFamily="18" charset="0"/>
              </a:rPr>
              <a:t>A call upon a revered</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person</a:t>
            </a:r>
            <a:r>
              <a:rPr lang="en-AU" sz="2400" dirty="0">
                <a:effectLst/>
                <a:latin typeface="Georgia" panose="02040502050405020303" pitchFamily="18" charset="0"/>
                <a:ea typeface="Calibri Light" panose="020F0302020204030204" pitchFamily="34" charset="0"/>
              </a:rPr>
              <a:t> or </a:t>
            </a:r>
            <a:r>
              <a:rPr lang="en-AU" sz="2400" dirty="0">
                <a:effectLst/>
                <a:latin typeface="Georgia" panose="02040502050405020303" pitchFamily="18" charset="0"/>
                <a:ea typeface="Times New Roman" panose="02020603050405020304" pitchFamily="18" charset="0"/>
              </a:rPr>
              <a:t>thing,</a:t>
            </a:r>
            <a:r>
              <a:rPr lang="en-AU" sz="2400" dirty="0">
                <a:effectLst/>
                <a:latin typeface="Georgia" panose="02040502050405020303" pitchFamily="18" charset="0"/>
                <a:ea typeface="Calibri Light" panose="020F0302020204030204" pitchFamily="34" charset="0"/>
              </a:rPr>
              <a:t> to </a:t>
            </a:r>
            <a:r>
              <a:rPr lang="en-AU" sz="2400" dirty="0">
                <a:effectLst/>
                <a:latin typeface="Georgia" panose="02040502050405020303" pitchFamily="18" charset="0"/>
                <a:ea typeface="Times New Roman" panose="02020603050405020304" pitchFamily="18" charset="0"/>
              </a:rPr>
              <a:t>witness</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one's</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determination</a:t>
            </a:r>
            <a:r>
              <a:rPr lang="en-AU" sz="2400" dirty="0">
                <a:effectLst/>
                <a:latin typeface="Georgia" panose="02040502050405020303" pitchFamily="18" charset="0"/>
                <a:ea typeface="Calibri Light" panose="020F0302020204030204" pitchFamily="34" charset="0"/>
              </a:rPr>
              <a:t> to </a:t>
            </a:r>
            <a:r>
              <a:rPr lang="en-AU" sz="2400" dirty="0">
                <a:effectLst/>
                <a:latin typeface="Georgia" panose="02040502050405020303" pitchFamily="18" charset="0"/>
                <a:ea typeface="Times New Roman" panose="02020603050405020304" pitchFamily="18" charset="0"/>
              </a:rPr>
              <a:t>speak the truth, to keep a promise,</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etc.: to testify upon oath. </a:t>
            </a:r>
          </a:p>
          <a:p>
            <a:pPr>
              <a:lnSpc>
                <a:spcPct val="150000"/>
              </a:lnSpc>
              <a:spcAft>
                <a:spcPts val="600"/>
              </a:spcAft>
            </a:pPr>
            <a:r>
              <a:rPr lang="en-AU" sz="2400" dirty="0">
                <a:effectLst/>
                <a:latin typeface="Georgia" panose="02040502050405020303" pitchFamily="18" charset="0"/>
                <a:ea typeface="Times New Roman" panose="02020603050405020304" pitchFamily="18" charset="0"/>
              </a:rPr>
              <a:t>A statement or  a</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promise</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strengthened</a:t>
            </a:r>
            <a:r>
              <a:rPr lang="en-AU" sz="2400" dirty="0">
                <a:effectLst/>
                <a:latin typeface="Georgia" panose="02040502050405020303" pitchFamily="18" charset="0"/>
                <a:ea typeface="Calibri Light" panose="020F0302020204030204" pitchFamily="34" charset="0"/>
              </a:rPr>
              <a:t> by </a:t>
            </a:r>
            <a:r>
              <a:rPr lang="en-AU" sz="2400" dirty="0">
                <a:effectLst/>
                <a:latin typeface="Georgia" panose="02040502050405020303" pitchFamily="18" charset="0"/>
                <a:ea typeface="Times New Roman" panose="02020603050405020304" pitchFamily="18" charset="0"/>
              </a:rPr>
              <a:t>such</a:t>
            </a:r>
            <a:r>
              <a:rPr lang="en-AU" sz="2400" dirty="0">
                <a:effectLst/>
                <a:latin typeface="Georgia" panose="02040502050405020303" pitchFamily="18" charset="0"/>
                <a:ea typeface="Calibri Light" panose="020F0302020204030204" pitchFamily="34" charset="0"/>
              </a:rPr>
              <a:t> an </a:t>
            </a:r>
            <a:r>
              <a:rPr lang="en-AU" sz="2400" dirty="0">
                <a:effectLst/>
                <a:latin typeface="Georgia" panose="02040502050405020303" pitchFamily="18" charset="0"/>
                <a:ea typeface="Times New Roman" panose="02020603050405020304" pitchFamily="18" charset="0"/>
              </a:rPr>
              <a:t>appeal.</a:t>
            </a:r>
            <a:r>
              <a:rPr lang="en-AU" sz="2400" dirty="0">
                <a:effectLst/>
                <a:latin typeface="Georgia" panose="02040502050405020303" pitchFamily="18" charset="0"/>
                <a:ea typeface="Calibri Light" panose="020F0302020204030204" pitchFamily="34" charset="0"/>
              </a:rPr>
              <a:t> A </a:t>
            </a:r>
            <a:r>
              <a:rPr lang="en-AU" sz="2400" dirty="0">
                <a:effectLst/>
                <a:latin typeface="Georgia" panose="02040502050405020303" pitchFamily="18" charset="0"/>
                <a:ea typeface="Times New Roman" panose="02020603050405020304" pitchFamily="18" charset="0"/>
              </a:rPr>
              <a:t>formally</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affirmed</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solemn</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appeal</a:t>
            </a:r>
            <a:r>
              <a:rPr lang="en-AU" sz="2400" dirty="0">
                <a:effectLst/>
                <a:latin typeface="Georgia" panose="02040502050405020303" pitchFamily="18" charset="0"/>
                <a:ea typeface="Calibri Light" panose="020F0302020204030204" pitchFamily="34" charset="0"/>
              </a:rPr>
              <a:t> to a </a:t>
            </a:r>
            <a:r>
              <a:rPr lang="en-AU" sz="2400" dirty="0">
                <a:effectLst/>
                <a:latin typeface="Georgia" panose="02040502050405020303" pitchFamily="18" charset="0"/>
                <a:ea typeface="Times New Roman" panose="02020603050405020304" pitchFamily="18" charset="0"/>
              </a:rPr>
              <a:t>deity,</a:t>
            </a:r>
            <a:r>
              <a:rPr lang="en-AU" sz="2400" dirty="0">
                <a:effectLst/>
                <a:latin typeface="Georgia" panose="02040502050405020303" pitchFamily="18" charset="0"/>
                <a:ea typeface="Calibri Light" panose="020F0302020204030204" pitchFamily="34" charset="0"/>
              </a:rPr>
              <a:t> or to </a:t>
            </a:r>
            <a:r>
              <a:rPr lang="en-AU" sz="2400" dirty="0">
                <a:effectLst/>
                <a:latin typeface="Georgia" panose="02040502050405020303" pitchFamily="18" charset="0"/>
                <a:ea typeface="Times New Roman" panose="02020603050405020304" pitchFamily="18" charset="0"/>
              </a:rPr>
              <a:t>some statement</a:t>
            </a:r>
            <a:r>
              <a:rPr lang="en-AU" sz="2400" dirty="0">
                <a:effectLst/>
                <a:latin typeface="Georgia" panose="02040502050405020303" pitchFamily="18" charset="0"/>
                <a:ea typeface="Calibri Light" panose="020F0302020204030204" pitchFamily="34" charset="0"/>
              </a:rPr>
              <a:t> or </a:t>
            </a:r>
            <a:r>
              <a:rPr lang="en-AU" sz="2400" dirty="0">
                <a:effectLst/>
                <a:latin typeface="Georgia" panose="02040502050405020303" pitchFamily="18" charset="0"/>
                <a:ea typeface="Times New Roman" panose="02020603050405020304" pitchFamily="18" charset="0"/>
              </a:rPr>
              <a:t>promise</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accepted</a:t>
            </a:r>
            <a:r>
              <a:rPr lang="en-AU" sz="2400" dirty="0">
                <a:effectLst/>
                <a:latin typeface="Georgia" panose="02040502050405020303" pitchFamily="18" charset="0"/>
                <a:ea typeface="Calibri Light" panose="020F0302020204030204" pitchFamily="34" charset="0"/>
              </a:rPr>
              <a:t> as an </a:t>
            </a:r>
            <a:r>
              <a:rPr lang="en-AU" sz="2400" dirty="0">
                <a:effectLst/>
                <a:latin typeface="Georgia" panose="02040502050405020303" pitchFamily="18" charset="0"/>
                <a:ea typeface="Times New Roman" panose="02020603050405020304" pitchFamily="18" charset="0"/>
              </a:rPr>
              <a:t>equivalent</a:t>
            </a:r>
            <a:r>
              <a:rPr lang="en-AU" sz="2400" dirty="0">
                <a:effectLst/>
                <a:latin typeface="Georgia" panose="02040502050405020303" pitchFamily="18" charset="0"/>
                <a:ea typeface="Calibri Light" panose="020F0302020204030204" pitchFamily="34" charset="0"/>
              </a:rPr>
              <a:t> of an </a:t>
            </a:r>
            <a:r>
              <a:rPr lang="en-AU" sz="2400" dirty="0">
                <a:effectLst/>
                <a:latin typeface="Georgia" panose="02040502050405020303" pitchFamily="18" charset="0"/>
                <a:ea typeface="Times New Roman" panose="02020603050405020304" pitchFamily="18" charset="0"/>
              </a:rPr>
              <a:t>appeal</a:t>
            </a:r>
            <a:r>
              <a:rPr lang="en-AU" sz="2400" dirty="0">
                <a:effectLst/>
                <a:latin typeface="Georgia" panose="02040502050405020303" pitchFamily="18" charset="0"/>
                <a:ea typeface="Calibri Light" panose="020F0302020204030204" pitchFamily="34" charset="0"/>
              </a:rPr>
              <a:t> to a </a:t>
            </a:r>
            <a:r>
              <a:rPr lang="en-AU" sz="2400" dirty="0">
                <a:effectLst/>
                <a:latin typeface="Georgia" panose="02040502050405020303" pitchFamily="18" charset="0"/>
                <a:ea typeface="Times New Roman" panose="02020603050405020304" pitchFamily="18" charset="0"/>
              </a:rPr>
              <a:t>deity</a:t>
            </a:r>
            <a:r>
              <a:rPr lang="en-AU" sz="2400" dirty="0">
                <a:effectLst/>
                <a:latin typeface="Georgia" panose="02040502050405020303" pitchFamily="18" charset="0"/>
                <a:ea typeface="Calibri Light" panose="020F0302020204030204" pitchFamily="34" charset="0"/>
              </a:rPr>
              <a:t> or to a </a:t>
            </a:r>
            <a:r>
              <a:rPr lang="en-AU" sz="2400" dirty="0">
                <a:effectLst/>
                <a:latin typeface="Georgia" panose="02040502050405020303" pitchFamily="18" charset="0"/>
                <a:ea typeface="Times New Roman" panose="02020603050405020304" pitchFamily="18" charset="0"/>
              </a:rPr>
              <a:t>revered</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person</a:t>
            </a:r>
            <a:r>
              <a:rPr lang="en-AU" sz="2400" dirty="0">
                <a:effectLst/>
                <a:latin typeface="Georgia" panose="02040502050405020303" pitchFamily="18" charset="0"/>
                <a:ea typeface="Calibri Light" panose="020F0302020204030204" pitchFamily="34" charset="0"/>
              </a:rPr>
              <a:t> or </a:t>
            </a:r>
            <a:r>
              <a:rPr lang="en-AU" sz="2400" dirty="0">
                <a:effectLst/>
                <a:latin typeface="Georgia" panose="02040502050405020303" pitchFamily="18" charset="0"/>
                <a:ea typeface="Times New Roman" panose="02020603050405020304" pitchFamily="18" charset="0"/>
              </a:rPr>
              <a:t>thing;</a:t>
            </a:r>
            <a:r>
              <a:rPr lang="en-AU" sz="2400" dirty="0">
                <a:effectLst/>
                <a:latin typeface="Georgia" panose="02040502050405020303" pitchFamily="18" charset="0"/>
                <a:ea typeface="Calibri Light" panose="020F0302020204030204" pitchFamily="34" charset="0"/>
              </a:rPr>
              <a:t> </a:t>
            </a:r>
            <a:r>
              <a:rPr lang="en-AU" sz="2400" dirty="0">
                <a:effectLst/>
                <a:latin typeface="Georgia" panose="02040502050405020303" pitchFamily="18" charset="0"/>
                <a:ea typeface="Times New Roman" panose="02020603050405020304" pitchFamily="18" charset="0"/>
              </a:rPr>
              <a:t>affirmation.</a:t>
            </a:r>
          </a:p>
          <a:p>
            <a:r>
              <a:rPr lang="en-AU" sz="1100" dirty="0">
                <a:effectLst/>
                <a:latin typeface="Times New Roman" panose="02020603050405020304" pitchFamily="18" charset="0"/>
                <a:ea typeface="Times New Roman" panose="02020603050405020304" pitchFamily="18" charset="0"/>
              </a:rPr>
              <a:t>Dictionary.com</a:t>
            </a:r>
          </a:p>
        </p:txBody>
      </p:sp>
    </p:spTree>
    <p:extLst>
      <p:ext uri="{BB962C8B-B14F-4D97-AF65-F5344CB8AC3E}">
        <p14:creationId xmlns:p14="http://schemas.microsoft.com/office/powerpoint/2010/main" val="476830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fographic - Proportion reporting Christian, Other religions and No religion in 1966, 1991 and 2016.">
            <a:extLst>
              <a:ext uri="{FF2B5EF4-FFF2-40B4-BE49-F238E27FC236}">
                <a16:creationId xmlns:a16="http://schemas.microsoft.com/office/drawing/2014/main" id="{E2E4B7C0-0B14-4952-B65A-35771BF1F7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3352" y="642937"/>
            <a:ext cx="6196414" cy="55721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C488680-08BC-4479-805C-FE550CDE18BF}"/>
              </a:ext>
            </a:extLst>
          </p:cNvPr>
          <p:cNvSpPr txBox="1"/>
          <p:nvPr/>
        </p:nvSpPr>
        <p:spPr>
          <a:xfrm>
            <a:off x="1792224" y="210312"/>
            <a:ext cx="4937760" cy="584775"/>
          </a:xfrm>
          <a:prstGeom prst="rect">
            <a:avLst/>
          </a:prstGeom>
          <a:noFill/>
        </p:spPr>
        <p:txBody>
          <a:bodyPr wrap="square" rtlCol="0">
            <a:spAutoFit/>
          </a:bodyPr>
          <a:lstStyle/>
          <a:p>
            <a:r>
              <a:rPr lang="en-US" sz="3200" dirty="0"/>
              <a:t>Australian Census results.</a:t>
            </a:r>
            <a:endParaRPr lang="en-AU" sz="3200" dirty="0"/>
          </a:p>
        </p:txBody>
      </p:sp>
      <p:sp>
        <p:nvSpPr>
          <p:cNvPr id="3" name="TextBox 2">
            <a:extLst>
              <a:ext uri="{FF2B5EF4-FFF2-40B4-BE49-F238E27FC236}">
                <a16:creationId xmlns:a16="http://schemas.microsoft.com/office/drawing/2014/main" id="{492A654A-F7F5-46AD-B32F-1B17A9447523}"/>
              </a:ext>
            </a:extLst>
          </p:cNvPr>
          <p:cNvSpPr txBox="1"/>
          <p:nvPr/>
        </p:nvSpPr>
        <p:spPr>
          <a:xfrm>
            <a:off x="7869766" y="2807208"/>
            <a:ext cx="1173650" cy="1200329"/>
          </a:xfrm>
          <a:prstGeom prst="rect">
            <a:avLst/>
          </a:prstGeom>
          <a:noFill/>
        </p:spPr>
        <p:txBody>
          <a:bodyPr wrap="square" rtlCol="0">
            <a:spAutoFit/>
          </a:bodyPr>
          <a:lstStyle/>
          <a:p>
            <a:r>
              <a:rPr lang="en-US" b="1" dirty="0"/>
              <a:t>2021</a:t>
            </a:r>
          </a:p>
          <a:p>
            <a:r>
              <a:rPr lang="en-US" b="1" dirty="0"/>
              <a:t>Figures</a:t>
            </a:r>
          </a:p>
          <a:p>
            <a:r>
              <a:rPr lang="en-US" b="1" dirty="0"/>
              <a:t>Not </a:t>
            </a:r>
          </a:p>
          <a:p>
            <a:r>
              <a:rPr lang="en-US" b="1" dirty="0"/>
              <a:t>available</a:t>
            </a:r>
            <a:endParaRPr lang="en-AU" b="1" dirty="0"/>
          </a:p>
        </p:txBody>
      </p:sp>
    </p:spTree>
    <p:extLst>
      <p:ext uri="{BB962C8B-B14F-4D97-AF65-F5344CB8AC3E}">
        <p14:creationId xmlns:p14="http://schemas.microsoft.com/office/powerpoint/2010/main" val="2158556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CA59E33-6E57-42FB-84F0-DB020BADFBC3}"/>
              </a:ext>
            </a:extLst>
          </p:cNvPr>
          <p:cNvSpPr txBox="1"/>
          <p:nvPr/>
        </p:nvSpPr>
        <p:spPr>
          <a:xfrm>
            <a:off x="7027333" y="1710267"/>
            <a:ext cx="4974167" cy="330059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200" dirty="0">
                <a:latin typeface="+mj-lt"/>
                <a:ea typeface="+mj-ea"/>
                <a:cs typeface="+mj-cs"/>
              </a:rPr>
              <a:t>Masonic Membership in the United States of America. Graph for Australia is similar</a:t>
            </a:r>
          </a:p>
        </p:txBody>
      </p:sp>
      <p:pic>
        <p:nvPicPr>
          <p:cNvPr id="3" name="Picture 2" descr="A picture containing screenshot&#10;&#10;Description automatically generated">
            <a:extLst>
              <a:ext uri="{FF2B5EF4-FFF2-40B4-BE49-F238E27FC236}">
                <a16:creationId xmlns:a16="http://schemas.microsoft.com/office/drawing/2014/main" id="{B46491D8-13A5-428B-9BE9-05B4DC07F438}"/>
              </a:ext>
            </a:extLst>
          </p:cNvPr>
          <p:cNvPicPr>
            <a:picLocks noChangeAspect="1"/>
          </p:cNvPicPr>
          <p:nvPr/>
        </p:nvPicPr>
        <p:blipFill rotWithShape="1">
          <a:blip r:embed="rId2">
            <a:extLst>
              <a:ext uri="{28A0092B-C50C-407E-A947-70E740481C1C}">
                <a14:useLocalDpi xmlns:a14="http://schemas.microsoft.com/office/drawing/2010/main" val="0"/>
              </a:ext>
            </a:extLst>
          </a:blip>
          <a:srcRect t="9093" r="3" b="3"/>
          <a:stretch/>
        </p:blipFill>
        <p:spPr>
          <a:xfrm>
            <a:off x="-84667" y="1306311"/>
            <a:ext cx="6843742" cy="4908221"/>
          </a:xfrm>
          <a:prstGeom prst="rect">
            <a:avLst/>
          </a:prstGeom>
        </p:spPr>
      </p:pic>
    </p:spTree>
    <p:extLst>
      <p:ext uri="{BB962C8B-B14F-4D97-AF65-F5344CB8AC3E}">
        <p14:creationId xmlns:p14="http://schemas.microsoft.com/office/powerpoint/2010/main" val="1073350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CB7DE7-B832-417D-8074-6D540A5DBD67}"/>
              </a:ext>
            </a:extLst>
          </p:cNvPr>
          <p:cNvSpPr txBox="1"/>
          <p:nvPr/>
        </p:nvSpPr>
        <p:spPr>
          <a:xfrm>
            <a:off x="6828690" y="945758"/>
            <a:ext cx="4175489" cy="322839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200" dirty="0">
                <a:latin typeface="+mj-lt"/>
                <a:ea typeface="+mj-ea"/>
                <a:cs typeface="+mj-cs"/>
              </a:rPr>
              <a:t>Freemasonry decline in USA</a:t>
            </a:r>
          </a:p>
          <a:p>
            <a:pPr>
              <a:lnSpc>
                <a:spcPct val="90000"/>
              </a:lnSpc>
              <a:spcBef>
                <a:spcPct val="0"/>
              </a:spcBef>
              <a:spcAft>
                <a:spcPts val="600"/>
              </a:spcAft>
            </a:pPr>
            <a:r>
              <a:rPr lang="en-US" sz="3200" dirty="0">
                <a:latin typeface="+mj-lt"/>
                <a:ea typeface="+mj-ea"/>
                <a:cs typeface="+mj-cs"/>
              </a:rPr>
              <a:t>Similar graph for  Australia but numbers differ</a:t>
            </a:r>
          </a:p>
        </p:txBody>
      </p:sp>
      <p:sp>
        <p:nvSpPr>
          <p:cNvPr id="2" name="TextBox 1">
            <a:extLst>
              <a:ext uri="{FF2B5EF4-FFF2-40B4-BE49-F238E27FC236}">
                <a16:creationId xmlns:a16="http://schemas.microsoft.com/office/drawing/2014/main" id="{9A73A2BA-125F-48EA-AC7E-E5AC287AF4B5}"/>
              </a:ext>
            </a:extLst>
          </p:cNvPr>
          <p:cNvSpPr txBox="1"/>
          <p:nvPr/>
        </p:nvSpPr>
        <p:spPr>
          <a:xfrm>
            <a:off x="1121833" y="508000"/>
            <a:ext cx="7217834" cy="646331"/>
          </a:xfrm>
          <a:prstGeom prst="rect">
            <a:avLst/>
          </a:prstGeom>
          <a:noFill/>
        </p:spPr>
        <p:txBody>
          <a:bodyPr wrap="square" rtlCol="0">
            <a:spAutoFit/>
          </a:bodyPr>
          <a:lstStyle/>
          <a:p>
            <a:r>
              <a:rPr lang="en-US" sz="3600" dirty="0"/>
              <a:t>Decline in Masonic Membership.</a:t>
            </a:r>
            <a:endParaRPr lang="en-AU" sz="3600" dirty="0"/>
          </a:p>
        </p:txBody>
      </p:sp>
      <p:pic>
        <p:nvPicPr>
          <p:cNvPr id="4098" name="Picture 2" descr="Boom and Bust: Why North American Freemasonry Continues To Decline | Masonic  Improvement">
            <a:extLst>
              <a:ext uri="{FF2B5EF4-FFF2-40B4-BE49-F238E27FC236}">
                <a16:creationId xmlns:a16="http://schemas.microsoft.com/office/drawing/2014/main" id="{B1771FEC-4FC9-4CB9-9210-46EBEB8B72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43" y="1385740"/>
            <a:ext cx="6096000" cy="4287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8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1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BF904-6D2A-4DA3-875F-19A684642C77}"/>
              </a:ext>
            </a:extLst>
          </p:cNvPr>
          <p:cNvSpPr>
            <a:spLocks noGrp="1"/>
          </p:cNvSpPr>
          <p:nvPr>
            <p:ph type="title"/>
          </p:nvPr>
        </p:nvSpPr>
        <p:spPr/>
        <p:txBody>
          <a:bodyPr>
            <a:normAutofit/>
          </a:bodyPr>
          <a:lstStyle/>
          <a:p>
            <a:pPr algn="ctr"/>
            <a:r>
              <a:rPr lang="en-AU" sz="4000" b="1" dirty="0"/>
              <a:t>Words from the Grand Orient of France</a:t>
            </a:r>
          </a:p>
        </p:txBody>
      </p:sp>
      <p:sp>
        <p:nvSpPr>
          <p:cNvPr id="3" name="Content Placeholder 2">
            <a:extLst>
              <a:ext uri="{FF2B5EF4-FFF2-40B4-BE49-F238E27FC236}">
                <a16:creationId xmlns:a16="http://schemas.microsoft.com/office/drawing/2014/main" id="{E0BF627C-3B85-4FE9-B1D9-955E69674AC4}"/>
              </a:ext>
            </a:extLst>
          </p:cNvPr>
          <p:cNvSpPr>
            <a:spLocks noGrp="1"/>
          </p:cNvSpPr>
          <p:nvPr>
            <p:ph idx="1"/>
          </p:nvPr>
        </p:nvSpPr>
        <p:spPr>
          <a:xfrm>
            <a:off x="677334" y="2259114"/>
            <a:ext cx="9541933" cy="5063320"/>
          </a:xfrm>
        </p:spPr>
        <p:txBody>
          <a:bodyPr/>
          <a:lstStyle/>
          <a:p>
            <a:pPr marL="0" indent="0">
              <a:buNone/>
            </a:pPr>
            <a:r>
              <a:rPr lang="en-AU" i="1" dirty="0"/>
              <a:t>The Grand Orient of France, while it respects all philosophical beliefs, insists upon absolute liberty of belief. This does not mean that we banish from our lodges the belief in God. </a:t>
            </a:r>
          </a:p>
          <a:p>
            <a:pPr marL="0" indent="0">
              <a:buNone/>
            </a:pPr>
            <a:r>
              <a:rPr lang="en-AU" i="1" dirty="0"/>
              <a:t>I can affirm that the Grand Orient of France is neither deist, atheist, nor positivist. All philosophical conceptions are represented within its body.</a:t>
            </a:r>
            <a:endParaRPr lang="en-AU" dirty="0"/>
          </a:p>
          <a:p>
            <a:pPr marL="0" indent="0">
              <a:buNone/>
            </a:pPr>
            <a:r>
              <a:rPr lang="en-AU" dirty="0"/>
              <a:t>A resolution passed in the early 19</a:t>
            </a:r>
            <a:r>
              <a:rPr lang="en-AU" baseline="30000" dirty="0"/>
              <a:t>th</a:t>
            </a:r>
            <a:r>
              <a:rPr lang="en-AU" dirty="0"/>
              <a:t> century by GODF   "neither colour, race, nor religion should disqualify a man for initiation.</a:t>
            </a:r>
          </a:p>
          <a:p>
            <a:pPr marL="0" indent="0">
              <a:buNone/>
            </a:pPr>
            <a:endParaRPr lang="en-AU" dirty="0"/>
          </a:p>
          <a:p>
            <a:pPr marL="0" indent="0">
              <a:buNone/>
            </a:pPr>
            <a:r>
              <a:rPr lang="en-AU" dirty="0"/>
              <a:t>I again quote the UGLE constitution. </a:t>
            </a:r>
            <a:r>
              <a:rPr lang="en-AU" i="1" u="sng" dirty="0"/>
              <a:t>that is, to be good men and true, or Men of Honour and Honesty.</a:t>
            </a:r>
          </a:p>
          <a:p>
            <a:pPr marL="0" indent="0">
              <a:buNone/>
            </a:pPr>
            <a:endParaRPr lang="en-AU" dirty="0"/>
          </a:p>
        </p:txBody>
      </p:sp>
    </p:spTree>
    <p:extLst>
      <p:ext uri="{BB962C8B-B14F-4D97-AF65-F5344CB8AC3E}">
        <p14:creationId xmlns:p14="http://schemas.microsoft.com/office/powerpoint/2010/main" val="1190741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13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380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270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270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9FAEB-5CB9-4768-BFBA-5F8B2EDC05EA}"/>
              </a:ext>
            </a:extLst>
          </p:cNvPr>
          <p:cNvSpPr>
            <a:spLocks noGrp="1"/>
          </p:cNvSpPr>
          <p:nvPr>
            <p:ph type="title"/>
          </p:nvPr>
        </p:nvSpPr>
        <p:spPr/>
        <p:txBody>
          <a:bodyPr>
            <a:normAutofit/>
          </a:bodyPr>
          <a:lstStyle/>
          <a:p>
            <a:r>
              <a:rPr lang="en-AU" b="1" dirty="0"/>
              <a:t>The Questions we need to ponder.</a:t>
            </a:r>
            <a:br>
              <a:rPr lang="en-AU" b="1" dirty="0"/>
            </a:br>
            <a:endParaRPr lang="en-AU" dirty="0"/>
          </a:p>
        </p:txBody>
      </p:sp>
      <p:sp>
        <p:nvSpPr>
          <p:cNvPr id="3" name="Content Placeholder 2">
            <a:extLst>
              <a:ext uri="{FF2B5EF4-FFF2-40B4-BE49-F238E27FC236}">
                <a16:creationId xmlns:a16="http://schemas.microsoft.com/office/drawing/2014/main" id="{4DBCFDC2-4174-4D84-9D72-DEDB843AC932}"/>
              </a:ext>
            </a:extLst>
          </p:cNvPr>
          <p:cNvSpPr>
            <a:spLocks noGrp="1"/>
          </p:cNvSpPr>
          <p:nvPr>
            <p:ph idx="1"/>
          </p:nvPr>
        </p:nvSpPr>
        <p:spPr>
          <a:xfrm>
            <a:off x="838200" y="1188721"/>
            <a:ext cx="9482667" cy="4729480"/>
          </a:xfrm>
        </p:spPr>
        <p:txBody>
          <a:bodyPr>
            <a:normAutofit/>
          </a:bodyPr>
          <a:lstStyle/>
          <a:p>
            <a:endParaRPr lang="en-AU" dirty="0"/>
          </a:p>
          <a:p>
            <a:r>
              <a:rPr lang="en-AU" sz="2800" dirty="0"/>
              <a:t>Will an insistence on the belief in a Supreme Being accelerate Freemasonry’s demise? </a:t>
            </a:r>
          </a:p>
          <a:p>
            <a:r>
              <a:rPr lang="en-AU" sz="2800" dirty="0"/>
              <a:t>Freemasonry is in decline which is a fact not a belief.</a:t>
            </a:r>
          </a:p>
          <a:p>
            <a:r>
              <a:rPr lang="en-AU" sz="2800" dirty="0"/>
              <a:t>Is a belief in a Supreme being the only way a man can be called “</a:t>
            </a:r>
            <a:r>
              <a:rPr lang="en-AU" sz="2800" i="1" dirty="0"/>
              <a:t>to be good Men and true, or Men of Honour and Honesty”, </a:t>
            </a:r>
            <a:r>
              <a:rPr lang="en-AU" sz="2800" dirty="0"/>
              <a:t>Grand Orient Lodges, who do not demand a belief in a supreme being, whose numbers are </a:t>
            </a:r>
            <a:r>
              <a:rPr lang="en-AU" sz="2800" b="1" dirty="0"/>
              <a:t>not declining</a:t>
            </a:r>
            <a:r>
              <a:rPr lang="en-AU" sz="2800" dirty="0"/>
              <a:t>, say not so. </a:t>
            </a:r>
          </a:p>
        </p:txBody>
      </p:sp>
    </p:spTree>
    <p:extLst>
      <p:ext uri="{BB962C8B-B14F-4D97-AF65-F5344CB8AC3E}">
        <p14:creationId xmlns:p14="http://schemas.microsoft.com/office/powerpoint/2010/main" val="225753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200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200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200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C47C-520E-418A-9F11-073C8FC79C41}"/>
              </a:ext>
            </a:extLst>
          </p:cNvPr>
          <p:cNvSpPr>
            <a:spLocks noGrp="1"/>
          </p:cNvSpPr>
          <p:nvPr>
            <p:ph type="title"/>
          </p:nvPr>
        </p:nvSpPr>
        <p:spPr/>
        <p:txBody>
          <a:bodyPr/>
          <a:lstStyle/>
          <a:p>
            <a:pPr algn="ctr"/>
            <a:r>
              <a:rPr lang="en-AU" b="1" dirty="0"/>
              <a:t>In conclusion</a:t>
            </a:r>
          </a:p>
        </p:txBody>
      </p:sp>
      <p:sp>
        <p:nvSpPr>
          <p:cNvPr id="3" name="Content Placeholder 2">
            <a:extLst>
              <a:ext uri="{FF2B5EF4-FFF2-40B4-BE49-F238E27FC236}">
                <a16:creationId xmlns:a16="http://schemas.microsoft.com/office/drawing/2014/main" id="{5D4627CB-700F-4B3D-894C-56F91C512F15}"/>
              </a:ext>
            </a:extLst>
          </p:cNvPr>
          <p:cNvSpPr>
            <a:spLocks noGrp="1"/>
          </p:cNvSpPr>
          <p:nvPr>
            <p:ph idx="1"/>
          </p:nvPr>
        </p:nvSpPr>
        <p:spPr/>
        <p:txBody>
          <a:bodyPr>
            <a:normAutofit/>
          </a:bodyPr>
          <a:lstStyle/>
          <a:p>
            <a:endParaRPr lang="en-AU" dirty="0"/>
          </a:p>
          <a:p>
            <a:r>
              <a:rPr lang="en-AU" dirty="0"/>
              <a:t>My brothers, I ask that you consider the questions I have raised here.  I think that we have to consider where we are going. </a:t>
            </a:r>
          </a:p>
          <a:p>
            <a:r>
              <a:rPr lang="en-AU" b="1" dirty="0"/>
              <a:t>“Beyond the Craft</a:t>
            </a:r>
            <a:r>
              <a:rPr lang="en-AU" dirty="0"/>
              <a:t>” </a:t>
            </a:r>
          </a:p>
          <a:p>
            <a:r>
              <a:rPr lang="en-AU" dirty="0"/>
              <a:t>and if there is a reason to change our direction then at least it should be part of our discussions. </a:t>
            </a:r>
          </a:p>
          <a:p>
            <a:r>
              <a:rPr lang="en-AU" dirty="0"/>
              <a:t>I have tried to show that there is a need to consider change, a change for reality.</a:t>
            </a:r>
          </a:p>
        </p:txBody>
      </p:sp>
    </p:spTree>
    <p:extLst>
      <p:ext uri="{BB962C8B-B14F-4D97-AF65-F5344CB8AC3E}">
        <p14:creationId xmlns:p14="http://schemas.microsoft.com/office/powerpoint/2010/main" val="2915702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23349</TotalTime>
  <Words>2191</Words>
  <Application>Microsoft Office PowerPoint</Application>
  <PresentationFormat>Widescreen</PresentationFormat>
  <Paragraphs>136</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Berlin Sans FB Demi</vt:lpstr>
      <vt:lpstr>Georgia</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 don’t believe it!   You better believe it!</vt:lpstr>
      <vt:lpstr>PowerPoint Presentation</vt:lpstr>
      <vt:lpstr>So what of belief?</vt:lpstr>
      <vt:lpstr>PowerPoint Presentation</vt:lpstr>
      <vt:lpstr>PowerPoint Presentation</vt:lpstr>
      <vt:lpstr>PowerPoint Presentation</vt:lpstr>
      <vt:lpstr>PowerPoint Presentation</vt:lpstr>
      <vt:lpstr>L Ron Hubbard. Quotes</vt:lpstr>
      <vt:lpstr>PowerPoint Presentation</vt:lpstr>
      <vt:lpstr>PowerPoint Presentation</vt:lpstr>
      <vt:lpstr>PowerPoint Presentation</vt:lpstr>
      <vt:lpstr>PowerPoint Presentation</vt:lpstr>
      <vt:lpstr>Grand Orient of France</vt:lpstr>
      <vt:lpstr>As one Scottish Grand Lodge authority puts it</vt:lpstr>
      <vt:lpstr>PowerPoint Presentation</vt:lpstr>
      <vt:lpstr>PowerPoint Presentation</vt:lpstr>
      <vt:lpstr>PowerPoint Presentation</vt:lpstr>
      <vt:lpstr>PowerPoint Presentation</vt:lpstr>
      <vt:lpstr>Words from the Grand Orient of France</vt:lpstr>
      <vt:lpstr>The Questions we need to ponder. </vt:lpstr>
      <vt:lpstr>In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Harvey Lovewell</dc:creator>
  <cp:lastModifiedBy>Harvey Lovewell</cp:lastModifiedBy>
  <cp:revision>11</cp:revision>
  <dcterms:created xsi:type="dcterms:W3CDTF">2020-03-13T02:14:21Z</dcterms:created>
  <dcterms:modified xsi:type="dcterms:W3CDTF">2023-01-25T04:51:16Z</dcterms:modified>
</cp:coreProperties>
</file>